
<file path=[Content_Types].xml><?xml version="1.0" encoding="utf-8"?>
<Types xmlns="http://schemas.openxmlformats.org/package/2006/content-types">
  <Override PartName="/ppt/slideLayouts/slideLayout8.xml" ContentType="application/vnd.openxmlformats-officedocument.presentationml.slideLayout+xml"/>
  <Override PartName="/ppt/diagrams/quickStyle7.xml" ContentType="application/vnd.openxmlformats-officedocument.drawingml.diagramStyle+xml"/>
  <Override PartName="/ppt/slides/slide22.xml" ContentType="application/vnd.openxmlformats-officedocument.presentationml.slide+xml"/>
  <Override PartName="/ppt/slides/slide28.xml" ContentType="application/vnd.openxmlformats-officedocument.presentationml.slide+xml"/>
  <Override PartName="/ppt/diagrams/drawing2.xml" ContentType="application/vnd.ms-office.drawingml.diagramDrawing+xml"/>
  <Override PartName="/ppt/diagrams/drawing4.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media/audio3.bin" ContentType="audio/unknown"/>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diagrams/layout8.xml" ContentType="application/vnd.openxmlformats-officedocument.drawingml.diagramLayout+xml"/>
  <Override PartName="/ppt/slideLayouts/slideLayout3.xml" ContentType="application/vnd.openxmlformats-officedocument.presentationml.slideLayout+xml"/>
  <Override PartName="/ppt/slides/slide21.xml" ContentType="application/vnd.openxmlformats-officedocument.presentationml.slide+xml"/>
  <Override PartName="/ppt/diagrams/colors7.xml" ContentType="application/vnd.openxmlformats-officedocument.drawingml.diagramColors+xml"/>
  <Override PartName="/ppt/slides/slide23.xml" ContentType="application/vnd.openxmlformats-officedocument.presentationml.slide+xml"/>
  <Override PartName="/ppt/slideLayouts/slideLayout9.xml" ContentType="application/vnd.openxmlformats-officedocument.presentationml.slideLayout+xml"/>
  <Override PartName="/ppt/diagrams/drawing7.xml" ContentType="application/vnd.ms-office.drawingml.diagramDrawing+xml"/>
  <Override PartName="/ppt/diagrams/drawing5.xml" ContentType="application/vnd.ms-office.drawingml.diagramDrawing+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diagrams/layout4.xml" ContentType="application/vnd.openxmlformats-officedocument.drawingml.diagramLayout+xml"/>
  <Override PartName="/ppt/diagrams/quickStyle8.xml" ContentType="application/vnd.openxmlformats-officedocument.drawingml.diagramStyle+xml"/>
  <Override PartName="/ppt/media/audio2.bin" ContentType="audio/unknown"/>
  <Override PartName="/ppt/slides/slide13.xml" ContentType="application/vnd.openxmlformats-officedocument.presentationml.slide+xml"/>
  <Override PartName="/ppt/diagrams/data10.xml" ContentType="application/vnd.openxmlformats-officedocument.drawingml.diagramData+xml"/>
  <Override PartName="/ppt/diagrams/colors10.xml" ContentType="application/vnd.openxmlformats-officedocument.drawingml.diagramColors+xml"/>
  <Override PartName="/ppt/diagrams/quickStyle9.xml" ContentType="application/vnd.openxmlformats-officedocument.drawingml.diagramStyle+xml"/>
  <Override PartName="/ppt/slides/slide20.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diagrams/data3.xml" ContentType="application/vnd.openxmlformats-officedocument.drawingml.diagramData+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9.xml" ContentType="application/vnd.openxmlformats-officedocument.drawingml.diagramColors+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diagrams/quickStyle5.xml" ContentType="application/vnd.openxmlformats-officedocument.drawingml.diagramStyl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diagrams/drawing10.xml" ContentType="application/vnd.ms-office.drawingml.diagramDrawing+xml"/>
  <Override PartName="/ppt/slides/slide19.xml" ContentType="application/vnd.openxmlformats-officedocument.presentationml.slide+xml"/>
  <Override PartName="/ppt/slides/slide12.xml" ContentType="application/vnd.openxmlformats-officedocument.presentationml.slide+xml"/>
  <Override PartName="/ppt/diagrams/data7.xml" ContentType="application/vnd.openxmlformats-officedocument.drawingml.diagramData+xml"/>
  <Override PartName="/ppt/diagrams/colors8.xml" ContentType="application/vnd.openxmlformats-officedocument.drawingml.diagramColors+xml"/>
  <Override PartName="/ppt/slides/slide2.xml" ContentType="application/vnd.openxmlformats-officedocument.presentationml.slide+xml"/>
  <Override PartName="/ppt/slides/slide35.xml" ContentType="application/vnd.openxmlformats-officedocument.presentationml.slide+xml"/>
  <Override PartName="/ppt/diagrams/quickStyle10.xml" ContentType="application/vnd.openxmlformats-officedocument.drawingml.diagramStyle+xml"/>
  <Override PartName="/ppt/diagrams/colors4.xml" ContentType="application/vnd.openxmlformats-officedocument.drawingml.diagramColors+xml"/>
  <Override PartName="/ppt/diagrams/layout10.xml" ContentType="application/vnd.openxmlformats-officedocument.drawingml.diagramLayout+xml"/>
  <Override PartName="/ppt/diagrams/drawing9.xml" ContentType="application/vnd.ms-office.drawingml.diagramDrawing+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slides/slide14.xml" ContentType="application/vnd.openxmlformats-officedocument.presentationml.slide+xml"/>
  <Override PartName="/ppt/diagrams/drawing3.xml" ContentType="application/vnd.ms-office.drawingml.diagramDrawing+xml"/>
  <Override PartName="/ppt/media/audio1.bin" ContentType="audio/unknown"/>
  <Override PartName="/ppt/slides/slide34.xml" ContentType="application/vnd.openxmlformats-officedocument.presentationml.slide+xml"/>
  <Override PartName="/ppt/diagrams/quickStyle4.xml" ContentType="application/vnd.openxmlformats-officedocument.drawingml.diagramStyle+xml"/>
  <Override PartName="/ppt/diagrams/data5.xml" ContentType="application/vnd.openxmlformats-officedocument.drawingml.diagramData+xml"/>
  <Override PartName="/ppt/diagrams/data8.xml" ContentType="application/vnd.openxmlformats-officedocument.drawingml.diagramData+xml"/>
  <Override PartName="/ppt/diagrams/colors3.xml" ContentType="application/vnd.openxmlformats-officedocument.drawingml.diagramColors+xml"/>
  <Override PartName="/ppt/diagrams/data9.xml" ContentType="application/vnd.openxmlformats-officedocument.drawingml.diagramData+xml"/>
  <Override PartName="/ppt/diagrams/data4.xml" ContentType="application/vnd.openxmlformats-officedocument.drawingml.diagramData+xml"/>
  <Override PartName="/ppt/diagrams/drawing6.xml" ContentType="application/vnd.ms-office.drawingml.diagramDrawing+xml"/>
  <Override PartName="/ppt/slideLayouts/slideLayout1.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diagrams/quickStyle6.xml" ContentType="application/vnd.openxmlformats-officedocument.drawingml.diagramStyle+xml"/>
  <Override PartName="/ppt/diagrams/layout7.xml" ContentType="application/vnd.openxmlformats-officedocument.drawingml.diagramLayout+xml"/>
  <Override PartName="/ppt/presentation.xml" ContentType="application/vnd.openxmlformats-officedocument.presentationml.presentation.main+xml"/>
  <Override PartName="/ppt/slides/slide5.xml" ContentType="application/vnd.openxmlformats-officedocument.presentationml.slide+xml"/>
  <Override PartName="/ppt/diagrams/layout6.xml" ContentType="application/vnd.openxmlformats-officedocument.drawingml.diagramLayout+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diagrams/drawing8.xml" ContentType="application/vnd.ms-office.drawingml.diagramDrawing+xml"/>
  <Override PartName="/ppt/slideLayouts/slideLayout11.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diagrams/layout9.xml" ContentType="application/vnd.openxmlformats-officedocument.drawingml.diagramLayout+xml"/>
  <Override PartName="/ppt/slides/slide9.xml" ContentType="application/vnd.openxmlformats-officedocument.presentationml.slide+xml"/>
  <Override PartName="/ppt/diagrams/drawing1.xml" ContentType="application/vnd.ms-office.drawingml.diagramDrawing+xml"/>
  <Override PartName="/ppt/diagrams/colors5.xml" ContentType="application/vnd.openxmlformats-officedocument.drawingml.diagramColors+xml"/>
  <Override PartName="/ppt/slides/slide24.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diagrams/colors6.xml" ContentType="application/vnd.openxmlformats-officedocument.drawingml.diagramColors+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58" r:id="rId1"/>
  </p:sldMasterIdLst>
  <p:sldIdLst>
    <p:sldId id="256" r:id="rId2"/>
    <p:sldId id="257" r:id="rId3"/>
    <p:sldId id="262" r:id="rId4"/>
    <p:sldId id="289" r:id="rId5"/>
    <p:sldId id="290" r:id="rId6"/>
    <p:sldId id="302" r:id="rId7"/>
    <p:sldId id="303" r:id="rId8"/>
    <p:sldId id="304" r:id="rId9"/>
    <p:sldId id="305" r:id="rId10"/>
    <p:sldId id="306" r:id="rId11"/>
    <p:sldId id="307" r:id="rId12"/>
    <p:sldId id="308" r:id="rId13"/>
    <p:sldId id="263" r:id="rId14"/>
    <p:sldId id="264" r:id="rId15"/>
    <p:sldId id="265" r:id="rId16"/>
    <p:sldId id="266" r:id="rId17"/>
    <p:sldId id="267" r:id="rId18"/>
    <p:sldId id="268" r:id="rId19"/>
    <p:sldId id="272" r:id="rId20"/>
    <p:sldId id="273" r:id="rId21"/>
    <p:sldId id="275" r:id="rId22"/>
    <p:sldId id="276" r:id="rId23"/>
    <p:sldId id="277" r:id="rId24"/>
    <p:sldId id="278" r:id="rId25"/>
    <p:sldId id="292" r:id="rId26"/>
    <p:sldId id="293" r:id="rId27"/>
    <p:sldId id="294" r:id="rId28"/>
    <p:sldId id="295" r:id="rId29"/>
    <p:sldId id="296" r:id="rId30"/>
    <p:sldId id="297" r:id="rId31"/>
    <p:sldId id="298" r:id="rId32"/>
    <p:sldId id="299" r:id="rId33"/>
    <p:sldId id="258" r:id="rId34"/>
    <p:sldId id="259" r:id="rId35"/>
    <p:sldId id="301" r:id="rId36"/>
    <p:sldId id="260" r:id="rId37"/>
    <p:sldId id="26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loop="1" showNarration="1">
    <p:kiosk/>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53" autoAdjust="0"/>
    <p:restoredTop sz="94737" autoAdjust="0"/>
  </p:normalViewPr>
  <p:slideViewPr>
    <p:cSldViewPr snapToGrid="0" snapToObjects="1">
      <p:cViewPr varScale="1">
        <p:scale>
          <a:sx n="95" d="100"/>
          <a:sy n="95" d="100"/>
        </p:scale>
        <p:origin x="-728" y="-112"/>
      </p:cViewPr>
      <p:guideLst>
        <p:guide orient="horz" pos="2160"/>
        <p:guide pos="2880"/>
      </p:guideLst>
    </p:cSldViewPr>
  </p:slideViewPr>
  <p:outlineViewPr>
    <p:cViewPr>
      <p:scale>
        <a:sx n="33" d="100"/>
        <a:sy n="33" d="100"/>
      </p:scale>
      <p:origin x="0" y="900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6FCDD-4063-F04C-910E-C563D283A1A9}"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D9AE4365-8492-3946-A836-991F56D5C1B9}">
      <dgm:prSet phldrT="[Text]"/>
      <dgm:spPr/>
      <dgm:t>
        <a:bodyPr/>
        <a:lstStyle/>
        <a:p>
          <a:r>
            <a:rPr lang="en-US" dirty="0" smtClean="0"/>
            <a:t>Ethics and Confidentiality</a:t>
          </a:r>
          <a:endParaRPr lang="en-US" dirty="0"/>
        </a:p>
      </dgm:t>
    </dgm:pt>
    <dgm:pt modelId="{CB1FAE6E-197F-9D4A-A975-6D6124BF962D}" type="parTrans" cxnId="{D28C9AD0-25C9-974A-824F-CDBB7AE971CC}">
      <dgm:prSet/>
      <dgm:spPr/>
      <dgm:t>
        <a:bodyPr/>
        <a:lstStyle/>
        <a:p>
          <a:endParaRPr lang="en-US"/>
        </a:p>
      </dgm:t>
    </dgm:pt>
    <dgm:pt modelId="{78428C1A-79BE-0A40-8C4B-7B5D01FEC4CD}" type="sibTrans" cxnId="{D28C9AD0-25C9-974A-824F-CDBB7AE971CC}">
      <dgm:prSet/>
      <dgm:spPr/>
      <dgm:t>
        <a:bodyPr/>
        <a:lstStyle/>
        <a:p>
          <a:endParaRPr lang="en-US"/>
        </a:p>
      </dgm:t>
    </dgm:pt>
    <dgm:pt modelId="{A1E4AA88-9507-1442-B259-F692420BF5E3}">
      <dgm:prSet phldrT="[Text]"/>
      <dgm:spPr/>
      <dgm:t>
        <a:bodyPr/>
        <a:lstStyle/>
        <a:p>
          <a:r>
            <a:rPr lang="en-US" dirty="0" smtClean="0"/>
            <a:t>Role of Defense Attorney</a:t>
          </a:r>
          <a:endParaRPr lang="en-US" dirty="0"/>
        </a:p>
      </dgm:t>
    </dgm:pt>
    <dgm:pt modelId="{E941E5B5-64A1-994D-859B-EFA3E4EC98B9}" type="parTrans" cxnId="{962E9BBC-9418-A942-9CB4-22EFAF913DE7}">
      <dgm:prSet/>
      <dgm:spPr/>
      <dgm:t>
        <a:bodyPr/>
        <a:lstStyle/>
        <a:p>
          <a:endParaRPr lang="en-US"/>
        </a:p>
      </dgm:t>
    </dgm:pt>
    <dgm:pt modelId="{5FC567B6-1A7E-024B-9F54-848F034150D3}" type="sibTrans" cxnId="{962E9BBC-9418-A942-9CB4-22EFAF913DE7}">
      <dgm:prSet/>
      <dgm:spPr/>
      <dgm:t>
        <a:bodyPr/>
        <a:lstStyle/>
        <a:p>
          <a:endParaRPr lang="en-US"/>
        </a:p>
      </dgm:t>
    </dgm:pt>
    <dgm:pt modelId="{243168AE-BC6E-C141-99E9-0EBA8921A52F}">
      <dgm:prSet phldrT="[Text]"/>
      <dgm:spPr/>
      <dgm:t>
        <a:bodyPr/>
        <a:lstStyle/>
        <a:p>
          <a:r>
            <a:rPr lang="en-US" dirty="0" smtClean="0"/>
            <a:t>Crimes and Sentencing  </a:t>
          </a:r>
          <a:endParaRPr lang="en-US" dirty="0"/>
        </a:p>
      </dgm:t>
    </dgm:pt>
    <dgm:pt modelId="{63DD0794-E2E3-2240-B9DC-AD8D8111166B}" type="parTrans" cxnId="{5947F5CE-84CE-8B43-BDE8-51195EF75B61}">
      <dgm:prSet/>
      <dgm:spPr/>
      <dgm:t>
        <a:bodyPr/>
        <a:lstStyle/>
        <a:p>
          <a:endParaRPr lang="en-US"/>
        </a:p>
      </dgm:t>
    </dgm:pt>
    <dgm:pt modelId="{B0A2A9EC-0DC7-EF4F-B161-73BB68AB6519}" type="sibTrans" cxnId="{5947F5CE-84CE-8B43-BDE8-51195EF75B61}">
      <dgm:prSet/>
      <dgm:spPr/>
      <dgm:t>
        <a:bodyPr/>
        <a:lstStyle/>
        <a:p>
          <a:endParaRPr lang="en-US"/>
        </a:p>
      </dgm:t>
    </dgm:pt>
    <dgm:pt modelId="{EC38DBB7-68F2-BB4F-AB6F-2D42569A246D}">
      <dgm:prSet phldrT="[Text]"/>
      <dgm:spPr/>
      <dgm:t>
        <a:bodyPr/>
        <a:lstStyle/>
        <a:p>
          <a:r>
            <a:rPr lang="en-US" dirty="0" smtClean="0"/>
            <a:t>Role of Prosecutor</a:t>
          </a:r>
          <a:endParaRPr lang="en-US" dirty="0"/>
        </a:p>
      </dgm:t>
    </dgm:pt>
    <dgm:pt modelId="{DFF0B3FF-6BEE-DC42-8CFE-37C29E143603}" type="parTrans" cxnId="{0862DEF5-3D70-9F43-AB99-DC12E69DD4A8}">
      <dgm:prSet/>
      <dgm:spPr/>
      <dgm:t>
        <a:bodyPr/>
        <a:lstStyle/>
        <a:p>
          <a:endParaRPr lang="en-US"/>
        </a:p>
      </dgm:t>
    </dgm:pt>
    <dgm:pt modelId="{46D6EE90-6E84-8E44-A0B2-981BDFC5E378}" type="sibTrans" cxnId="{0862DEF5-3D70-9F43-AB99-DC12E69DD4A8}">
      <dgm:prSet/>
      <dgm:spPr/>
      <dgm:t>
        <a:bodyPr/>
        <a:lstStyle/>
        <a:p>
          <a:endParaRPr lang="en-US"/>
        </a:p>
      </dgm:t>
    </dgm:pt>
    <dgm:pt modelId="{FB20C7FA-E3D0-2243-B3DE-085DA06C32BF}">
      <dgm:prSet/>
      <dgm:spPr/>
      <dgm:t>
        <a:bodyPr/>
        <a:lstStyle/>
        <a:p>
          <a:endParaRPr lang="en-US" dirty="0"/>
        </a:p>
      </dgm:t>
    </dgm:pt>
    <dgm:pt modelId="{6E215678-CC19-2D40-B183-FB5FB2CB883F}" type="parTrans" cxnId="{C62EF4DD-1AB2-584A-A32E-71F54741522B}">
      <dgm:prSet/>
      <dgm:spPr/>
      <dgm:t>
        <a:bodyPr/>
        <a:lstStyle/>
        <a:p>
          <a:endParaRPr lang="en-US"/>
        </a:p>
      </dgm:t>
    </dgm:pt>
    <dgm:pt modelId="{9EE5418B-DD39-0148-9B77-9EFCFD145B9A}" type="sibTrans" cxnId="{C62EF4DD-1AB2-584A-A32E-71F54741522B}">
      <dgm:prSet/>
      <dgm:spPr/>
      <dgm:t>
        <a:bodyPr/>
        <a:lstStyle/>
        <a:p>
          <a:endParaRPr lang="en-US"/>
        </a:p>
      </dgm:t>
    </dgm:pt>
    <dgm:pt modelId="{5A4345C9-AB3E-C74C-8905-D1F888E0B215}" type="pres">
      <dgm:prSet presAssocID="{A5E6FCDD-4063-F04C-910E-C563D283A1A9}" presName="composite" presStyleCnt="0">
        <dgm:presLayoutVars>
          <dgm:chMax val="1"/>
          <dgm:dir/>
          <dgm:resizeHandles val="exact"/>
        </dgm:presLayoutVars>
      </dgm:prSet>
      <dgm:spPr/>
      <dgm:t>
        <a:bodyPr/>
        <a:lstStyle/>
        <a:p>
          <a:endParaRPr lang="en-US"/>
        </a:p>
      </dgm:t>
    </dgm:pt>
    <dgm:pt modelId="{E76D0328-9B24-4C45-97E8-9DD3AFA349AB}" type="pres">
      <dgm:prSet presAssocID="{D9AE4365-8492-3946-A836-991F56D5C1B9}" presName="roof" presStyleLbl="dkBgShp" presStyleIdx="0" presStyleCnt="2" custLinFactNeighborX="-14236"/>
      <dgm:spPr/>
      <dgm:t>
        <a:bodyPr/>
        <a:lstStyle/>
        <a:p>
          <a:endParaRPr lang="en-US"/>
        </a:p>
      </dgm:t>
    </dgm:pt>
    <dgm:pt modelId="{48866649-A4E5-B64D-A57E-772665017EB0}" type="pres">
      <dgm:prSet presAssocID="{D9AE4365-8492-3946-A836-991F56D5C1B9}" presName="pillars" presStyleCnt="0"/>
      <dgm:spPr/>
    </dgm:pt>
    <dgm:pt modelId="{6B942781-8533-0A42-ABBC-1C777E76EE26}" type="pres">
      <dgm:prSet presAssocID="{D9AE4365-8492-3946-A836-991F56D5C1B9}" presName="pillar1" presStyleLbl="node1" presStyleIdx="0" presStyleCnt="3" custScaleY="69588">
        <dgm:presLayoutVars>
          <dgm:bulletEnabled val="1"/>
        </dgm:presLayoutVars>
      </dgm:prSet>
      <dgm:spPr/>
      <dgm:t>
        <a:bodyPr/>
        <a:lstStyle/>
        <a:p>
          <a:endParaRPr lang="en-US"/>
        </a:p>
      </dgm:t>
    </dgm:pt>
    <dgm:pt modelId="{A0B577D4-119A-7449-AE05-7630612240CE}" type="pres">
      <dgm:prSet presAssocID="{243168AE-BC6E-C141-99E9-0EBA8921A52F}" presName="pillarX" presStyleLbl="node1" presStyleIdx="1" presStyleCnt="3">
        <dgm:presLayoutVars>
          <dgm:bulletEnabled val="1"/>
        </dgm:presLayoutVars>
      </dgm:prSet>
      <dgm:spPr/>
      <dgm:t>
        <a:bodyPr/>
        <a:lstStyle/>
        <a:p>
          <a:endParaRPr lang="en-US"/>
        </a:p>
      </dgm:t>
    </dgm:pt>
    <dgm:pt modelId="{F9387124-F6F1-6349-96AD-659E736386AD}" type="pres">
      <dgm:prSet presAssocID="{EC38DBB7-68F2-BB4F-AB6F-2D42569A246D}" presName="pillarX" presStyleLbl="node1" presStyleIdx="2" presStyleCnt="3" custScaleY="67786" custLinFactNeighborX="147" custLinFactNeighborY="-2133">
        <dgm:presLayoutVars>
          <dgm:bulletEnabled val="1"/>
        </dgm:presLayoutVars>
      </dgm:prSet>
      <dgm:spPr/>
      <dgm:t>
        <a:bodyPr/>
        <a:lstStyle/>
        <a:p>
          <a:endParaRPr lang="en-US"/>
        </a:p>
      </dgm:t>
    </dgm:pt>
    <dgm:pt modelId="{45E95110-8282-204E-B0B0-E5BBD8DE18B0}" type="pres">
      <dgm:prSet presAssocID="{D9AE4365-8492-3946-A836-991F56D5C1B9}" presName="base" presStyleLbl="dkBgShp" presStyleIdx="1" presStyleCnt="2"/>
      <dgm:spPr>
        <a:blipFill rotWithShape="0">
          <a:blip xmlns:r="http://schemas.openxmlformats.org/officeDocument/2006/relationships" r:embed="rId1"/>
          <a:stretch>
            <a:fillRect/>
          </a:stretch>
        </a:blipFill>
      </dgm:spPr>
      <dgm:t>
        <a:bodyPr/>
        <a:lstStyle/>
        <a:p>
          <a:endParaRPr lang="en-US"/>
        </a:p>
      </dgm:t>
    </dgm:pt>
  </dgm:ptLst>
  <dgm:cxnLst>
    <dgm:cxn modelId="{5947F5CE-84CE-8B43-BDE8-51195EF75B61}" srcId="{D9AE4365-8492-3946-A836-991F56D5C1B9}" destId="{243168AE-BC6E-C141-99E9-0EBA8921A52F}" srcOrd="1" destOrd="0" parTransId="{63DD0794-E2E3-2240-B9DC-AD8D8111166B}" sibTransId="{B0A2A9EC-0DC7-EF4F-B161-73BB68AB6519}"/>
    <dgm:cxn modelId="{04D4ED84-4B29-7B46-888D-812295DFEA52}" type="presOf" srcId="{A5E6FCDD-4063-F04C-910E-C563D283A1A9}" destId="{5A4345C9-AB3E-C74C-8905-D1F888E0B215}" srcOrd="0" destOrd="0" presId="urn:microsoft.com/office/officeart/2005/8/layout/hList3"/>
    <dgm:cxn modelId="{0862DEF5-3D70-9F43-AB99-DC12E69DD4A8}" srcId="{D9AE4365-8492-3946-A836-991F56D5C1B9}" destId="{EC38DBB7-68F2-BB4F-AB6F-2D42569A246D}" srcOrd="2" destOrd="0" parTransId="{DFF0B3FF-6BEE-DC42-8CFE-37C29E143603}" sibTransId="{46D6EE90-6E84-8E44-A0B2-981BDFC5E378}"/>
    <dgm:cxn modelId="{D28C9AD0-25C9-974A-824F-CDBB7AE971CC}" srcId="{A5E6FCDD-4063-F04C-910E-C563D283A1A9}" destId="{D9AE4365-8492-3946-A836-991F56D5C1B9}" srcOrd="0" destOrd="0" parTransId="{CB1FAE6E-197F-9D4A-A975-6D6124BF962D}" sibTransId="{78428C1A-79BE-0A40-8C4B-7B5D01FEC4CD}"/>
    <dgm:cxn modelId="{962E9BBC-9418-A942-9CB4-22EFAF913DE7}" srcId="{D9AE4365-8492-3946-A836-991F56D5C1B9}" destId="{A1E4AA88-9507-1442-B259-F692420BF5E3}" srcOrd="0" destOrd="0" parTransId="{E941E5B5-64A1-994D-859B-EFA3E4EC98B9}" sibTransId="{5FC567B6-1A7E-024B-9F54-848F034150D3}"/>
    <dgm:cxn modelId="{50924767-37E2-DA43-AC37-5C7CC9E72781}" type="presOf" srcId="{A1E4AA88-9507-1442-B259-F692420BF5E3}" destId="{6B942781-8533-0A42-ABBC-1C777E76EE26}" srcOrd="0" destOrd="0" presId="urn:microsoft.com/office/officeart/2005/8/layout/hList3"/>
    <dgm:cxn modelId="{CE8971F6-39D2-3C4A-B328-C858C922FE27}" type="presOf" srcId="{243168AE-BC6E-C141-99E9-0EBA8921A52F}" destId="{A0B577D4-119A-7449-AE05-7630612240CE}" srcOrd="0" destOrd="0" presId="urn:microsoft.com/office/officeart/2005/8/layout/hList3"/>
    <dgm:cxn modelId="{C62EF4DD-1AB2-584A-A32E-71F54741522B}" srcId="{A5E6FCDD-4063-F04C-910E-C563D283A1A9}" destId="{FB20C7FA-E3D0-2243-B3DE-085DA06C32BF}" srcOrd="1" destOrd="0" parTransId="{6E215678-CC19-2D40-B183-FB5FB2CB883F}" sibTransId="{9EE5418B-DD39-0148-9B77-9EFCFD145B9A}"/>
    <dgm:cxn modelId="{A32E99DE-2019-F84E-88A3-2B4773995366}" type="presOf" srcId="{D9AE4365-8492-3946-A836-991F56D5C1B9}" destId="{E76D0328-9B24-4C45-97E8-9DD3AFA349AB}" srcOrd="0" destOrd="0" presId="urn:microsoft.com/office/officeart/2005/8/layout/hList3"/>
    <dgm:cxn modelId="{852B11CA-593B-1346-A10A-5BC56639BE91}" type="presOf" srcId="{EC38DBB7-68F2-BB4F-AB6F-2D42569A246D}" destId="{F9387124-F6F1-6349-96AD-659E736386AD}" srcOrd="0" destOrd="0" presId="urn:microsoft.com/office/officeart/2005/8/layout/hList3"/>
    <dgm:cxn modelId="{10E07A2E-69AC-D746-9AD0-0B5B7BDD96C8}" type="presParOf" srcId="{5A4345C9-AB3E-C74C-8905-D1F888E0B215}" destId="{E76D0328-9B24-4C45-97E8-9DD3AFA349AB}" srcOrd="0" destOrd="0" presId="urn:microsoft.com/office/officeart/2005/8/layout/hList3"/>
    <dgm:cxn modelId="{282A6A06-EAB1-5F41-B6C3-3599D79F9E1D}" type="presParOf" srcId="{5A4345C9-AB3E-C74C-8905-D1F888E0B215}" destId="{48866649-A4E5-B64D-A57E-772665017EB0}" srcOrd="1" destOrd="0" presId="urn:microsoft.com/office/officeart/2005/8/layout/hList3"/>
    <dgm:cxn modelId="{5F6A17B4-0070-B94F-B80E-63517F1D7611}" type="presParOf" srcId="{48866649-A4E5-B64D-A57E-772665017EB0}" destId="{6B942781-8533-0A42-ABBC-1C777E76EE26}" srcOrd="0" destOrd="0" presId="urn:microsoft.com/office/officeart/2005/8/layout/hList3"/>
    <dgm:cxn modelId="{B45D01D2-F5BB-E241-8B59-C2EF333FC184}" type="presParOf" srcId="{48866649-A4E5-B64D-A57E-772665017EB0}" destId="{A0B577D4-119A-7449-AE05-7630612240CE}" srcOrd="1" destOrd="0" presId="urn:microsoft.com/office/officeart/2005/8/layout/hList3"/>
    <dgm:cxn modelId="{9CFE0D76-D342-C943-94FB-6592CD9EBA0F}" type="presParOf" srcId="{48866649-A4E5-B64D-A57E-772665017EB0}" destId="{F9387124-F6F1-6349-96AD-659E736386AD}" srcOrd="2" destOrd="0" presId="urn:microsoft.com/office/officeart/2005/8/layout/hList3"/>
    <dgm:cxn modelId="{20FD5BFA-2B3F-CD43-94E1-61A711F9C5A2}" type="presParOf" srcId="{5A4345C9-AB3E-C74C-8905-D1F888E0B215}" destId="{45E95110-8282-204E-B0B0-E5BBD8DE18B0}"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141CA1-480F-3345-8761-23CB60F9AE7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44F98A3-41F6-C545-BE6F-7AE8387287EB}">
      <dgm:prSet phldrT="[Text]" custT="1"/>
      <dgm:spPr/>
      <dgm:t>
        <a:bodyPr/>
        <a:lstStyle/>
        <a:p>
          <a:pPr algn="ctr"/>
          <a:r>
            <a:rPr lang="en-US" sz="1400" dirty="0" smtClean="0">
              <a:solidFill>
                <a:schemeClr val="tx1"/>
              </a:solidFill>
            </a:rPr>
            <a:t>A person fails to repair his brakes, then injures a pedestrian at a stoplight</a:t>
          </a:r>
        </a:p>
        <a:p>
          <a:pPr algn="ctr"/>
          <a:r>
            <a:rPr lang="en-US" sz="1400" dirty="0" smtClean="0">
              <a:solidFill>
                <a:schemeClr val="tx1"/>
              </a:solidFill>
            </a:rPr>
            <a:t>Example of “intent”</a:t>
          </a:r>
        </a:p>
        <a:p>
          <a:pPr algn="ctr"/>
          <a:endParaRPr lang="en-US" sz="1400" dirty="0" smtClean="0">
            <a:solidFill>
              <a:schemeClr val="tx1"/>
            </a:solidFill>
          </a:endParaRPr>
        </a:p>
        <a:p>
          <a:pPr algn="ctr"/>
          <a:r>
            <a:rPr lang="en-US" sz="1400" dirty="0" smtClean="0">
              <a:solidFill>
                <a:schemeClr val="tx1"/>
              </a:solidFill>
            </a:rPr>
            <a:t>Example of “recklessness”</a:t>
          </a:r>
        </a:p>
        <a:p>
          <a:pPr algn="ctr"/>
          <a:endParaRPr lang="en-US" sz="1400" dirty="0" smtClean="0">
            <a:solidFill>
              <a:schemeClr val="tx1"/>
            </a:solidFill>
          </a:endParaRPr>
        </a:p>
        <a:p>
          <a:pPr algn="ctr"/>
          <a:r>
            <a:rPr lang="en-US" sz="1400" dirty="0" smtClean="0">
              <a:solidFill>
                <a:schemeClr val="tx1"/>
              </a:solidFill>
            </a:rPr>
            <a:t>Example of “negligence”</a:t>
          </a:r>
          <a:endParaRPr lang="en-US" sz="1400" dirty="0">
            <a:solidFill>
              <a:schemeClr val="tx1"/>
            </a:solidFill>
          </a:endParaRPr>
        </a:p>
      </dgm:t>
    </dgm:pt>
    <dgm:pt modelId="{3110C73E-0BC3-1E4D-AC69-F9587652BEC5}" type="parTrans" cxnId="{4C273030-5DC5-3843-A279-0BFF397BD623}">
      <dgm:prSet/>
      <dgm:spPr/>
      <dgm:t>
        <a:bodyPr/>
        <a:lstStyle/>
        <a:p>
          <a:endParaRPr lang="en-US"/>
        </a:p>
      </dgm:t>
    </dgm:pt>
    <dgm:pt modelId="{4E5AC8DD-85F2-A748-825F-A17DBA766B6D}" type="sibTrans" cxnId="{4C273030-5DC5-3843-A279-0BFF397BD623}">
      <dgm:prSet/>
      <dgm:spPr/>
      <dgm:t>
        <a:bodyPr/>
        <a:lstStyle/>
        <a:p>
          <a:endParaRPr lang="en-US"/>
        </a:p>
      </dgm:t>
    </dgm:pt>
    <dgm:pt modelId="{3E0EF09E-A62C-DB48-B148-5B80390B85E5}">
      <dgm:prSet phldrT="[Text]"/>
      <dgm:spPr/>
      <dgm:t>
        <a:bodyPr/>
        <a:lstStyle/>
        <a:p>
          <a:r>
            <a:rPr lang="en-US" dirty="0" smtClean="0">
              <a:solidFill>
                <a:schemeClr val="tx1"/>
              </a:solidFill>
            </a:rPr>
            <a:t>A person shoots at aluminum cans in a park and accidentally shoots another person</a:t>
          </a:r>
        </a:p>
        <a:p>
          <a:endParaRPr lang="en-US" dirty="0" smtClean="0">
            <a:solidFill>
              <a:schemeClr val="tx1"/>
            </a:solidFill>
          </a:endParaRPr>
        </a:p>
        <a:p>
          <a:r>
            <a:rPr lang="en-US" dirty="0" smtClean="0">
              <a:solidFill>
                <a:schemeClr val="tx1"/>
              </a:solidFill>
            </a:rPr>
            <a:t>Example of  “intent”</a:t>
          </a:r>
        </a:p>
        <a:p>
          <a:endParaRPr lang="en-US" dirty="0" smtClean="0">
            <a:solidFill>
              <a:schemeClr val="tx1"/>
            </a:solidFill>
          </a:endParaRPr>
        </a:p>
        <a:p>
          <a:r>
            <a:rPr lang="en-US" dirty="0" smtClean="0">
              <a:solidFill>
                <a:schemeClr val="tx1"/>
              </a:solidFill>
            </a:rPr>
            <a:t>Example of “recklessness”</a:t>
          </a:r>
        </a:p>
        <a:p>
          <a:endParaRPr lang="en-US" dirty="0" smtClean="0">
            <a:solidFill>
              <a:schemeClr val="tx1"/>
            </a:solidFill>
          </a:endParaRPr>
        </a:p>
        <a:p>
          <a:r>
            <a:rPr lang="en-US" dirty="0" smtClean="0">
              <a:solidFill>
                <a:schemeClr val="tx1"/>
              </a:solidFill>
            </a:rPr>
            <a:t>Example of  “knowledge”</a:t>
          </a:r>
          <a:endParaRPr lang="en-US" dirty="0"/>
        </a:p>
      </dgm:t>
    </dgm:pt>
    <dgm:pt modelId="{175C9DE3-E323-D942-826E-F71C9895F8D4}" type="parTrans" cxnId="{468D3ADE-1FED-0048-AA6F-A545267D78ED}">
      <dgm:prSet/>
      <dgm:spPr/>
      <dgm:t>
        <a:bodyPr/>
        <a:lstStyle/>
        <a:p>
          <a:endParaRPr lang="en-US"/>
        </a:p>
      </dgm:t>
    </dgm:pt>
    <dgm:pt modelId="{4C177D14-A029-A348-9DD5-9A880F7680A4}" type="sibTrans" cxnId="{468D3ADE-1FED-0048-AA6F-A545267D78ED}">
      <dgm:prSet/>
      <dgm:spPr/>
      <dgm:t>
        <a:bodyPr/>
        <a:lstStyle/>
        <a:p>
          <a:endParaRPr lang="en-US"/>
        </a:p>
      </dgm:t>
    </dgm:pt>
    <dgm:pt modelId="{2346C7BF-7CB6-2C4E-A56A-02F5AC853990}">
      <dgm:prSet phldrT="[Text]"/>
      <dgm:spPr/>
      <dgm:t>
        <a:bodyPr/>
        <a:lstStyle/>
        <a:p>
          <a:r>
            <a:rPr lang="en-US" dirty="0" smtClean="0">
              <a:solidFill>
                <a:schemeClr val="tx1"/>
              </a:solidFill>
            </a:rPr>
            <a:t>A drunk driver injures a pedestrian while driving too fast. </a:t>
          </a:r>
        </a:p>
        <a:p>
          <a:endParaRPr lang="en-US" dirty="0" smtClean="0">
            <a:solidFill>
              <a:schemeClr val="tx1"/>
            </a:solidFill>
          </a:endParaRPr>
        </a:p>
        <a:p>
          <a:r>
            <a:rPr lang="en-US" dirty="0" smtClean="0">
              <a:solidFill>
                <a:schemeClr val="tx1"/>
              </a:solidFill>
            </a:rPr>
            <a:t>Example of “intent”</a:t>
          </a:r>
        </a:p>
        <a:p>
          <a:endParaRPr lang="en-US" dirty="0" smtClean="0">
            <a:solidFill>
              <a:schemeClr val="tx1"/>
            </a:solidFill>
          </a:endParaRPr>
        </a:p>
        <a:p>
          <a:r>
            <a:rPr lang="en-US" dirty="0" smtClean="0">
              <a:solidFill>
                <a:schemeClr val="tx1"/>
              </a:solidFill>
            </a:rPr>
            <a:t>Example of “recklessness”</a:t>
          </a:r>
        </a:p>
        <a:p>
          <a:endParaRPr lang="en-US" dirty="0" smtClean="0">
            <a:solidFill>
              <a:schemeClr val="tx1"/>
            </a:solidFill>
          </a:endParaRPr>
        </a:p>
        <a:p>
          <a:r>
            <a:rPr lang="en-US" dirty="0" smtClean="0">
              <a:solidFill>
                <a:schemeClr val="tx1"/>
              </a:solidFill>
            </a:rPr>
            <a:t>             Example of “negligence”</a:t>
          </a:r>
        </a:p>
        <a:p>
          <a:endParaRPr lang="en-US" dirty="0" smtClean="0">
            <a:solidFill>
              <a:schemeClr val="tx1"/>
            </a:solidFill>
          </a:endParaRPr>
        </a:p>
      </dgm:t>
    </dgm:pt>
    <dgm:pt modelId="{F3A4EAC3-469F-4747-9771-6804865076F3}" type="parTrans" cxnId="{E6C815BD-2B1C-E24B-8C29-F4F135F7D8D3}">
      <dgm:prSet/>
      <dgm:spPr/>
      <dgm:t>
        <a:bodyPr/>
        <a:lstStyle/>
        <a:p>
          <a:endParaRPr lang="en-US"/>
        </a:p>
      </dgm:t>
    </dgm:pt>
    <dgm:pt modelId="{48AAF903-9C73-CC42-9D66-74CA7ECE4F2E}" type="sibTrans" cxnId="{E6C815BD-2B1C-E24B-8C29-F4F135F7D8D3}">
      <dgm:prSet/>
      <dgm:spPr/>
      <dgm:t>
        <a:bodyPr/>
        <a:lstStyle/>
        <a:p>
          <a:endParaRPr lang="en-US"/>
        </a:p>
      </dgm:t>
    </dgm:pt>
    <dgm:pt modelId="{940960D0-7CC0-894E-B519-BB418C82ECAD}">
      <dgm:prSet phldrT="[Text]"/>
      <dgm:spPr/>
      <dgm:t>
        <a:bodyPr/>
        <a:lstStyle/>
        <a:p>
          <a:r>
            <a:rPr lang="en-US" dirty="0" smtClean="0">
              <a:solidFill>
                <a:schemeClr val="tx1"/>
              </a:solidFill>
            </a:rPr>
            <a:t>A person walks into a store and steals lipstick even though she has enough money in her pocket to buy it</a:t>
          </a:r>
        </a:p>
        <a:p>
          <a:endParaRPr lang="en-US" dirty="0" smtClean="0">
            <a:solidFill>
              <a:schemeClr val="tx1"/>
            </a:solidFill>
          </a:endParaRPr>
        </a:p>
        <a:p>
          <a:r>
            <a:rPr lang="en-US" dirty="0" smtClean="0">
              <a:solidFill>
                <a:schemeClr val="tx1"/>
              </a:solidFill>
            </a:rPr>
            <a:t>Example of “intent”       </a:t>
          </a:r>
        </a:p>
        <a:p>
          <a:endParaRPr lang="en-US" dirty="0" smtClean="0">
            <a:solidFill>
              <a:schemeClr val="tx1"/>
            </a:solidFill>
          </a:endParaRPr>
        </a:p>
        <a:p>
          <a:r>
            <a:rPr lang="en-US" dirty="0" smtClean="0">
              <a:solidFill>
                <a:schemeClr val="tx1"/>
              </a:solidFill>
            </a:rPr>
            <a:t>Example of “knowledge”</a:t>
          </a:r>
        </a:p>
        <a:p>
          <a:endParaRPr lang="en-US" dirty="0" smtClean="0">
            <a:solidFill>
              <a:schemeClr val="tx1"/>
            </a:solidFill>
          </a:endParaRPr>
        </a:p>
        <a:p>
          <a:r>
            <a:rPr lang="en-US" dirty="0" smtClean="0">
              <a:solidFill>
                <a:schemeClr val="tx1"/>
              </a:solidFill>
            </a:rPr>
            <a:t>Example of “negligence”</a:t>
          </a:r>
          <a:endParaRPr lang="en-US" dirty="0"/>
        </a:p>
      </dgm:t>
    </dgm:pt>
    <dgm:pt modelId="{460D5906-F849-704A-84D6-92A7CE0BD92A}" type="parTrans" cxnId="{03ED4A9F-3692-BD44-B71A-CDE4EE46491F}">
      <dgm:prSet/>
      <dgm:spPr/>
      <dgm:t>
        <a:bodyPr/>
        <a:lstStyle/>
        <a:p>
          <a:endParaRPr lang="en-US"/>
        </a:p>
      </dgm:t>
    </dgm:pt>
    <dgm:pt modelId="{5E77DAC7-C6C0-8D4A-9B49-8180A92FBDD9}" type="sibTrans" cxnId="{03ED4A9F-3692-BD44-B71A-CDE4EE46491F}">
      <dgm:prSet/>
      <dgm:spPr/>
      <dgm:t>
        <a:bodyPr/>
        <a:lstStyle/>
        <a:p>
          <a:endParaRPr lang="en-US"/>
        </a:p>
      </dgm:t>
    </dgm:pt>
    <dgm:pt modelId="{473CDFDC-6DEC-0F41-9FFD-1B6A1007AFBF}">
      <dgm:prSet phldrT="[Text]"/>
      <dgm:spPr/>
      <dgm:t>
        <a:bodyPr/>
        <a:lstStyle/>
        <a:p>
          <a:r>
            <a:rPr lang="en-US" dirty="0" smtClean="0">
              <a:solidFill>
                <a:schemeClr val="tx1"/>
              </a:solidFill>
            </a:rPr>
            <a:t>Every crime contains at least 2 elements: conduct and state of mind.</a:t>
          </a:r>
        </a:p>
        <a:p>
          <a:endParaRPr lang="en-US" dirty="0" smtClean="0">
            <a:solidFill>
              <a:schemeClr val="tx1"/>
            </a:solidFill>
          </a:endParaRPr>
        </a:p>
        <a:p>
          <a:r>
            <a:rPr lang="en-US" dirty="0" smtClean="0">
              <a:solidFill>
                <a:schemeClr val="tx1"/>
              </a:solidFill>
            </a:rPr>
            <a:t>True</a:t>
          </a:r>
        </a:p>
        <a:p>
          <a:endParaRPr lang="en-US" dirty="0" smtClean="0">
            <a:solidFill>
              <a:schemeClr val="tx1"/>
            </a:solidFill>
          </a:endParaRPr>
        </a:p>
        <a:p>
          <a:r>
            <a:rPr lang="en-US" dirty="0" smtClean="0">
              <a:solidFill>
                <a:schemeClr val="tx1"/>
              </a:solidFill>
            </a:rPr>
            <a:t>False </a:t>
          </a:r>
          <a:endParaRPr lang="en-US" dirty="0"/>
        </a:p>
      </dgm:t>
    </dgm:pt>
    <dgm:pt modelId="{AFDFDE22-D76C-1540-B01E-CB3BA204B400}" type="parTrans" cxnId="{80889228-C3A5-6346-B36C-7355D8839774}">
      <dgm:prSet/>
      <dgm:spPr/>
      <dgm:t>
        <a:bodyPr/>
        <a:lstStyle/>
        <a:p>
          <a:endParaRPr lang="en-US"/>
        </a:p>
      </dgm:t>
    </dgm:pt>
    <dgm:pt modelId="{DD666055-0379-2A46-BBE2-82EF1A2362C0}" type="sibTrans" cxnId="{80889228-C3A5-6346-B36C-7355D8839774}">
      <dgm:prSet/>
      <dgm:spPr/>
      <dgm:t>
        <a:bodyPr/>
        <a:lstStyle/>
        <a:p>
          <a:endParaRPr lang="en-US"/>
        </a:p>
      </dgm:t>
    </dgm:pt>
    <dgm:pt modelId="{93D7A872-E8E3-0F4E-A809-D80C597FA1CE}">
      <dgm:prSet/>
      <dgm:spPr/>
      <dgm:t>
        <a:bodyPr/>
        <a:lstStyle/>
        <a:p>
          <a:r>
            <a:rPr lang="en-US" dirty="0" smtClean="0">
              <a:solidFill>
                <a:schemeClr val="tx1"/>
              </a:solidFill>
            </a:rPr>
            <a:t>A person runs into a room yelling threats at a person, then attacks that person</a:t>
          </a:r>
        </a:p>
        <a:p>
          <a:endParaRPr lang="en-US" dirty="0" smtClean="0">
            <a:solidFill>
              <a:schemeClr val="tx1"/>
            </a:solidFill>
          </a:endParaRPr>
        </a:p>
        <a:p>
          <a:r>
            <a:rPr lang="en-US" dirty="0" smtClean="0">
              <a:solidFill>
                <a:schemeClr val="tx1"/>
              </a:solidFill>
            </a:rPr>
            <a:t>Example of  “intent”</a:t>
          </a:r>
        </a:p>
        <a:p>
          <a:endParaRPr lang="en-US" dirty="0" smtClean="0">
            <a:solidFill>
              <a:schemeClr val="tx1"/>
            </a:solidFill>
          </a:endParaRPr>
        </a:p>
        <a:p>
          <a:r>
            <a:rPr lang="en-US" dirty="0" smtClean="0">
              <a:solidFill>
                <a:schemeClr val="tx1"/>
              </a:solidFill>
            </a:rPr>
            <a:t>    Example of “recklessness”</a:t>
          </a:r>
        </a:p>
        <a:p>
          <a:endParaRPr lang="en-US" dirty="0" smtClean="0">
            <a:solidFill>
              <a:schemeClr val="tx1"/>
            </a:solidFill>
          </a:endParaRPr>
        </a:p>
        <a:p>
          <a:r>
            <a:rPr lang="en-US" dirty="0" smtClean="0">
              <a:solidFill>
                <a:schemeClr val="tx1"/>
              </a:solidFill>
            </a:rPr>
            <a:t>      Example of  “knowledge”</a:t>
          </a:r>
        </a:p>
      </dgm:t>
    </dgm:pt>
    <dgm:pt modelId="{15E7155E-CD22-2945-89D9-8AE432BD92DC}" type="parTrans" cxnId="{B54173E6-D508-F349-9D8B-C3DA336A8C9A}">
      <dgm:prSet/>
      <dgm:spPr/>
      <dgm:t>
        <a:bodyPr/>
        <a:lstStyle/>
        <a:p>
          <a:endParaRPr lang="en-US"/>
        </a:p>
      </dgm:t>
    </dgm:pt>
    <dgm:pt modelId="{970B158C-B719-1840-BAA0-7C275CEEC452}" type="sibTrans" cxnId="{B54173E6-D508-F349-9D8B-C3DA336A8C9A}">
      <dgm:prSet/>
      <dgm:spPr/>
      <dgm:t>
        <a:bodyPr/>
        <a:lstStyle/>
        <a:p>
          <a:endParaRPr lang="en-US"/>
        </a:p>
      </dgm:t>
    </dgm:pt>
    <dgm:pt modelId="{64927494-83CB-E943-8CE2-5C943DB4D094}" type="pres">
      <dgm:prSet presAssocID="{85141CA1-480F-3345-8761-23CB60F9AE7D}" presName="diagram" presStyleCnt="0">
        <dgm:presLayoutVars>
          <dgm:dir/>
          <dgm:resizeHandles val="exact"/>
        </dgm:presLayoutVars>
      </dgm:prSet>
      <dgm:spPr/>
      <dgm:t>
        <a:bodyPr/>
        <a:lstStyle/>
        <a:p>
          <a:endParaRPr lang="en-US"/>
        </a:p>
      </dgm:t>
    </dgm:pt>
    <dgm:pt modelId="{04681B7D-1F61-4B4A-B2F6-FC1E4466D69D}" type="pres">
      <dgm:prSet presAssocID="{144F98A3-41F6-C545-BE6F-7AE8387287EB}" presName="node" presStyleLbl="node1" presStyleIdx="0" presStyleCnt="6" custScaleY="135325">
        <dgm:presLayoutVars>
          <dgm:bulletEnabled val="1"/>
        </dgm:presLayoutVars>
      </dgm:prSet>
      <dgm:spPr/>
      <dgm:t>
        <a:bodyPr/>
        <a:lstStyle/>
        <a:p>
          <a:endParaRPr lang="en-US"/>
        </a:p>
      </dgm:t>
    </dgm:pt>
    <dgm:pt modelId="{25E643AE-8778-664C-B9B7-09F5CE7A5C70}" type="pres">
      <dgm:prSet presAssocID="{4E5AC8DD-85F2-A748-825F-A17DBA766B6D}" presName="sibTrans" presStyleCnt="0"/>
      <dgm:spPr/>
    </dgm:pt>
    <dgm:pt modelId="{288634CF-56E5-0747-B272-33655B111B8A}" type="pres">
      <dgm:prSet presAssocID="{3E0EF09E-A62C-DB48-B148-5B80390B85E5}" presName="node" presStyleLbl="node1" presStyleIdx="1" presStyleCnt="6" custScaleY="135325">
        <dgm:presLayoutVars>
          <dgm:bulletEnabled val="1"/>
        </dgm:presLayoutVars>
      </dgm:prSet>
      <dgm:spPr/>
      <dgm:t>
        <a:bodyPr/>
        <a:lstStyle/>
        <a:p>
          <a:endParaRPr lang="en-US"/>
        </a:p>
      </dgm:t>
    </dgm:pt>
    <dgm:pt modelId="{9873483F-DE12-6745-9D85-049F8AF2EE33}" type="pres">
      <dgm:prSet presAssocID="{4C177D14-A029-A348-9DD5-9A880F7680A4}" presName="sibTrans" presStyleCnt="0"/>
      <dgm:spPr/>
    </dgm:pt>
    <dgm:pt modelId="{0DF8D5DE-28C4-A84E-BC30-C160284C8735}" type="pres">
      <dgm:prSet presAssocID="{93D7A872-E8E3-0F4E-A809-D80C597FA1CE}" presName="node" presStyleLbl="node1" presStyleIdx="2" presStyleCnt="6" custScaleY="135325" custLinFactNeighborX="0" custLinFactNeighborY="-4902">
        <dgm:presLayoutVars>
          <dgm:bulletEnabled val="1"/>
        </dgm:presLayoutVars>
      </dgm:prSet>
      <dgm:spPr/>
      <dgm:t>
        <a:bodyPr/>
        <a:lstStyle/>
        <a:p>
          <a:endParaRPr lang="en-US"/>
        </a:p>
      </dgm:t>
    </dgm:pt>
    <dgm:pt modelId="{30FFE7E6-8CD1-6940-AD74-C98F7E0CA936}" type="pres">
      <dgm:prSet presAssocID="{970B158C-B719-1840-BAA0-7C275CEEC452}" presName="sibTrans" presStyleCnt="0"/>
      <dgm:spPr/>
    </dgm:pt>
    <dgm:pt modelId="{8E379519-6275-AF48-85FC-EC170A541444}" type="pres">
      <dgm:prSet presAssocID="{2346C7BF-7CB6-2C4E-A56A-02F5AC853990}" presName="node" presStyleLbl="node1" presStyleIdx="3" presStyleCnt="6" custScaleY="126485">
        <dgm:presLayoutVars>
          <dgm:bulletEnabled val="1"/>
        </dgm:presLayoutVars>
      </dgm:prSet>
      <dgm:spPr/>
      <dgm:t>
        <a:bodyPr/>
        <a:lstStyle/>
        <a:p>
          <a:endParaRPr lang="en-US"/>
        </a:p>
      </dgm:t>
    </dgm:pt>
    <dgm:pt modelId="{E4609D6F-08F5-8C4F-8BF6-1DC9EF66AE79}" type="pres">
      <dgm:prSet presAssocID="{48AAF903-9C73-CC42-9D66-74CA7ECE4F2E}" presName="sibTrans" presStyleCnt="0"/>
      <dgm:spPr/>
    </dgm:pt>
    <dgm:pt modelId="{784BF856-B0A4-CE4D-AED3-657FE9CCF92F}" type="pres">
      <dgm:prSet presAssocID="{940960D0-7CC0-894E-B519-BB418C82ECAD}" presName="node" presStyleLbl="node1" presStyleIdx="4" presStyleCnt="6" custScaleY="128399">
        <dgm:presLayoutVars>
          <dgm:bulletEnabled val="1"/>
        </dgm:presLayoutVars>
      </dgm:prSet>
      <dgm:spPr/>
      <dgm:t>
        <a:bodyPr/>
        <a:lstStyle/>
        <a:p>
          <a:endParaRPr lang="en-US"/>
        </a:p>
      </dgm:t>
    </dgm:pt>
    <dgm:pt modelId="{789B11D0-6488-1F4A-99FD-0886D79EF2CB}" type="pres">
      <dgm:prSet presAssocID="{5E77DAC7-C6C0-8D4A-9B49-8180A92FBDD9}" presName="sibTrans" presStyleCnt="0"/>
      <dgm:spPr/>
    </dgm:pt>
    <dgm:pt modelId="{4F7AE13C-6827-7A43-BDBA-7B9650BA2B5A}" type="pres">
      <dgm:prSet presAssocID="{473CDFDC-6DEC-0F41-9FFD-1B6A1007AFBF}" presName="node" presStyleLbl="node1" presStyleIdx="5" presStyleCnt="6" custScaleY="128399">
        <dgm:presLayoutVars>
          <dgm:bulletEnabled val="1"/>
        </dgm:presLayoutVars>
      </dgm:prSet>
      <dgm:spPr/>
      <dgm:t>
        <a:bodyPr/>
        <a:lstStyle/>
        <a:p>
          <a:endParaRPr lang="en-US"/>
        </a:p>
      </dgm:t>
    </dgm:pt>
  </dgm:ptLst>
  <dgm:cxnLst>
    <dgm:cxn modelId="{4E086B7B-F4AC-B048-A409-88702DF50312}" type="presOf" srcId="{2346C7BF-7CB6-2C4E-A56A-02F5AC853990}" destId="{8E379519-6275-AF48-85FC-EC170A541444}" srcOrd="0" destOrd="0" presId="urn:microsoft.com/office/officeart/2005/8/layout/default"/>
    <dgm:cxn modelId="{E6C815BD-2B1C-E24B-8C29-F4F135F7D8D3}" srcId="{85141CA1-480F-3345-8761-23CB60F9AE7D}" destId="{2346C7BF-7CB6-2C4E-A56A-02F5AC853990}" srcOrd="3" destOrd="0" parTransId="{F3A4EAC3-469F-4747-9771-6804865076F3}" sibTransId="{48AAF903-9C73-CC42-9D66-74CA7ECE4F2E}"/>
    <dgm:cxn modelId="{80889228-C3A5-6346-B36C-7355D8839774}" srcId="{85141CA1-480F-3345-8761-23CB60F9AE7D}" destId="{473CDFDC-6DEC-0F41-9FFD-1B6A1007AFBF}" srcOrd="5" destOrd="0" parTransId="{AFDFDE22-D76C-1540-B01E-CB3BA204B400}" sibTransId="{DD666055-0379-2A46-BBE2-82EF1A2362C0}"/>
    <dgm:cxn modelId="{CA3BC004-BDCF-B740-BF52-15A5F61CB6B9}" type="presOf" srcId="{85141CA1-480F-3345-8761-23CB60F9AE7D}" destId="{64927494-83CB-E943-8CE2-5C943DB4D094}" srcOrd="0" destOrd="0" presId="urn:microsoft.com/office/officeart/2005/8/layout/default"/>
    <dgm:cxn modelId="{73EDEA33-D596-8446-B56A-0ABF443AAC78}" type="presOf" srcId="{940960D0-7CC0-894E-B519-BB418C82ECAD}" destId="{784BF856-B0A4-CE4D-AED3-657FE9CCF92F}" srcOrd="0" destOrd="0" presId="urn:microsoft.com/office/officeart/2005/8/layout/default"/>
    <dgm:cxn modelId="{468D3ADE-1FED-0048-AA6F-A545267D78ED}" srcId="{85141CA1-480F-3345-8761-23CB60F9AE7D}" destId="{3E0EF09E-A62C-DB48-B148-5B80390B85E5}" srcOrd="1" destOrd="0" parTransId="{175C9DE3-E323-D942-826E-F71C9895F8D4}" sibTransId="{4C177D14-A029-A348-9DD5-9A880F7680A4}"/>
    <dgm:cxn modelId="{F4553EF8-6370-8F40-8969-4297DC6C4AF7}" type="presOf" srcId="{473CDFDC-6DEC-0F41-9FFD-1B6A1007AFBF}" destId="{4F7AE13C-6827-7A43-BDBA-7B9650BA2B5A}" srcOrd="0" destOrd="0" presId="urn:microsoft.com/office/officeart/2005/8/layout/default"/>
    <dgm:cxn modelId="{BDB84750-5B86-DD48-B05E-173B1D475E91}" type="presOf" srcId="{144F98A3-41F6-C545-BE6F-7AE8387287EB}" destId="{04681B7D-1F61-4B4A-B2F6-FC1E4466D69D}" srcOrd="0" destOrd="0" presId="urn:microsoft.com/office/officeart/2005/8/layout/default"/>
    <dgm:cxn modelId="{2439B4B2-BD2B-DE40-87A0-00901EDFFE1F}" type="presOf" srcId="{93D7A872-E8E3-0F4E-A809-D80C597FA1CE}" destId="{0DF8D5DE-28C4-A84E-BC30-C160284C8735}" srcOrd="0" destOrd="0" presId="urn:microsoft.com/office/officeart/2005/8/layout/default"/>
    <dgm:cxn modelId="{03ED4A9F-3692-BD44-B71A-CDE4EE46491F}" srcId="{85141CA1-480F-3345-8761-23CB60F9AE7D}" destId="{940960D0-7CC0-894E-B519-BB418C82ECAD}" srcOrd="4" destOrd="0" parTransId="{460D5906-F849-704A-84D6-92A7CE0BD92A}" sibTransId="{5E77DAC7-C6C0-8D4A-9B49-8180A92FBDD9}"/>
    <dgm:cxn modelId="{4C273030-5DC5-3843-A279-0BFF397BD623}" srcId="{85141CA1-480F-3345-8761-23CB60F9AE7D}" destId="{144F98A3-41F6-C545-BE6F-7AE8387287EB}" srcOrd="0" destOrd="0" parTransId="{3110C73E-0BC3-1E4D-AC69-F9587652BEC5}" sibTransId="{4E5AC8DD-85F2-A748-825F-A17DBA766B6D}"/>
    <dgm:cxn modelId="{22ABCAF6-3055-C34A-9E4F-318711AE5F55}" type="presOf" srcId="{3E0EF09E-A62C-DB48-B148-5B80390B85E5}" destId="{288634CF-56E5-0747-B272-33655B111B8A}" srcOrd="0" destOrd="0" presId="urn:microsoft.com/office/officeart/2005/8/layout/default"/>
    <dgm:cxn modelId="{B54173E6-D508-F349-9D8B-C3DA336A8C9A}" srcId="{85141CA1-480F-3345-8761-23CB60F9AE7D}" destId="{93D7A872-E8E3-0F4E-A809-D80C597FA1CE}" srcOrd="2" destOrd="0" parTransId="{15E7155E-CD22-2945-89D9-8AE432BD92DC}" sibTransId="{970B158C-B719-1840-BAA0-7C275CEEC452}"/>
    <dgm:cxn modelId="{7D3BCDF3-3B45-FB48-99B0-CEC1860C8DA4}" type="presParOf" srcId="{64927494-83CB-E943-8CE2-5C943DB4D094}" destId="{04681B7D-1F61-4B4A-B2F6-FC1E4466D69D}" srcOrd="0" destOrd="0" presId="urn:microsoft.com/office/officeart/2005/8/layout/default"/>
    <dgm:cxn modelId="{78CC1E6B-E067-6246-9FE7-D6250A444098}" type="presParOf" srcId="{64927494-83CB-E943-8CE2-5C943DB4D094}" destId="{25E643AE-8778-664C-B9B7-09F5CE7A5C70}" srcOrd="1" destOrd="0" presId="urn:microsoft.com/office/officeart/2005/8/layout/default"/>
    <dgm:cxn modelId="{8F9BE645-2E9F-EB47-9E6B-854A4B793F97}" type="presParOf" srcId="{64927494-83CB-E943-8CE2-5C943DB4D094}" destId="{288634CF-56E5-0747-B272-33655B111B8A}" srcOrd="2" destOrd="0" presId="urn:microsoft.com/office/officeart/2005/8/layout/default"/>
    <dgm:cxn modelId="{F39CC20F-E0CB-3A48-827E-D1A275E191DA}" type="presParOf" srcId="{64927494-83CB-E943-8CE2-5C943DB4D094}" destId="{9873483F-DE12-6745-9D85-049F8AF2EE33}" srcOrd="3" destOrd="0" presId="urn:microsoft.com/office/officeart/2005/8/layout/default"/>
    <dgm:cxn modelId="{34783D44-9F25-9746-86CE-9F141B911C0A}" type="presParOf" srcId="{64927494-83CB-E943-8CE2-5C943DB4D094}" destId="{0DF8D5DE-28C4-A84E-BC30-C160284C8735}" srcOrd="4" destOrd="0" presId="urn:microsoft.com/office/officeart/2005/8/layout/default"/>
    <dgm:cxn modelId="{8299D2DD-0293-4C4F-AB37-87B551DDB03A}" type="presParOf" srcId="{64927494-83CB-E943-8CE2-5C943DB4D094}" destId="{30FFE7E6-8CD1-6940-AD74-C98F7E0CA936}" srcOrd="5" destOrd="0" presId="urn:microsoft.com/office/officeart/2005/8/layout/default"/>
    <dgm:cxn modelId="{FB88CDB6-2127-974B-A59A-54984C94ABB4}" type="presParOf" srcId="{64927494-83CB-E943-8CE2-5C943DB4D094}" destId="{8E379519-6275-AF48-85FC-EC170A541444}" srcOrd="6" destOrd="0" presId="urn:microsoft.com/office/officeart/2005/8/layout/default"/>
    <dgm:cxn modelId="{CA943526-C3E9-5E44-BA72-0FEAB0A6E0C3}" type="presParOf" srcId="{64927494-83CB-E943-8CE2-5C943DB4D094}" destId="{E4609D6F-08F5-8C4F-8BF6-1DC9EF66AE79}" srcOrd="7" destOrd="0" presId="urn:microsoft.com/office/officeart/2005/8/layout/default"/>
    <dgm:cxn modelId="{A9B1F158-385C-5A4C-8E63-DAC52E4A21D8}" type="presParOf" srcId="{64927494-83CB-E943-8CE2-5C943DB4D094}" destId="{784BF856-B0A4-CE4D-AED3-657FE9CCF92F}" srcOrd="8" destOrd="0" presId="urn:microsoft.com/office/officeart/2005/8/layout/default"/>
    <dgm:cxn modelId="{1E34600E-F56A-324E-9820-0C351EFCEC09}" type="presParOf" srcId="{64927494-83CB-E943-8CE2-5C943DB4D094}" destId="{789B11D0-6488-1F4A-99FD-0886D79EF2CB}" srcOrd="9" destOrd="0" presId="urn:microsoft.com/office/officeart/2005/8/layout/default"/>
    <dgm:cxn modelId="{7BBA3B63-36CE-E947-B4C6-C1D044AFCE27}" type="presParOf" srcId="{64927494-83CB-E943-8CE2-5C943DB4D094}" destId="{4F7AE13C-6827-7A43-BDBA-7B9650BA2B5A}"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141CA1-480F-3345-8761-23CB60F9AE7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44F98A3-41F6-C545-BE6F-7AE8387287EB}">
      <dgm:prSet phldrT="[Text]" custT="1"/>
      <dgm:spPr/>
      <dgm:t>
        <a:bodyPr/>
        <a:lstStyle/>
        <a:p>
          <a:pPr algn="ctr"/>
          <a:r>
            <a:rPr lang="en-US" sz="1400" dirty="0" smtClean="0">
              <a:solidFill>
                <a:schemeClr val="tx1"/>
              </a:solidFill>
            </a:rPr>
            <a:t>You can discuss a VYC case with</a:t>
          </a:r>
        </a:p>
        <a:p>
          <a:pPr algn="ctr"/>
          <a:r>
            <a:rPr lang="en-US" sz="1400" dirty="0" smtClean="0">
              <a:solidFill>
                <a:schemeClr val="tx1"/>
              </a:solidFill>
            </a:rPr>
            <a:t>Your parents</a:t>
          </a:r>
        </a:p>
        <a:p>
          <a:pPr algn="ctr"/>
          <a:endParaRPr lang="en-US" sz="1400" dirty="0" smtClean="0">
            <a:solidFill>
              <a:schemeClr val="tx1"/>
            </a:solidFill>
          </a:endParaRPr>
        </a:p>
        <a:p>
          <a:pPr algn="ctr"/>
          <a:r>
            <a:rPr lang="en-US" sz="1400" dirty="0" smtClean="0">
              <a:solidFill>
                <a:schemeClr val="tx1"/>
              </a:solidFill>
            </a:rPr>
            <a:t>Your co-counsel</a:t>
          </a:r>
        </a:p>
        <a:p>
          <a:pPr algn="ctr"/>
          <a:endParaRPr lang="en-US" sz="1400" dirty="0" smtClean="0">
            <a:solidFill>
              <a:schemeClr val="tx1"/>
            </a:solidFill>
          </a:endParaRPr>
        </a:p>
        <a:p>
          <a:pPr algn="ctr"/>
          <a:r>
            <a:rPr lang="en-US" sz="1400" dirty="0" smtClean="0">
              <a:solidFill>
                <a:schemeClr val="tx1"/>
              </a:solidFill>
            </a:rPr>
            <a:t>Your friends</a:t>
          </a:r>
          <a:endParaRPr lang="en-US" sz="1400" dirty="0">
            <a:solidFill>
              <a:schemeClr val="tx1"/>
            </a:solidFill>
          </a:endParaRPr>
        </a:p>
      </dgm:t>
    </dgm:pt>
    <dgm:pt modelId="{3110C73E-0BC3-1E4D-AC69-F9587652BEC5}" type="parTrans" cxnId="{4C273030-5DC5-3843-A279-0BFF397BD623}">
      <dgm:prSet/>
      <dgm:spPr/>
      <dgm:t>
        <a:bodyPr/>
        <a:lstStyle/>
        <a:p>
          <a:endParaRPr lang="en-US"/>
        </a:p>
      </dgm:t>
    </dgm:pt>
    <dgm:pt modelId="{4E5AC8DD-85F2-A748-825F-A17DBA766B6D}" type="sibTrans" cxnId="{4C273030-5DC5-3843-A279-0BFF397BD623}">
      <dgm:prSet/>
      <dgm:spPr/>
      <dgm:t>
        <a:bodyPr/>
        <a:lstStyle/>
        <a:p>
          <a:endParaRPr lang="en-US"/>
        </a:p>
      </dgm:t>
    </dgm:pt>
    <dgm:pt modelId="{3E0EF09E-A62C-DB48-B148-5B80390B85E5}">
      <dgm:prSet phldrT="[Text]"/>
      <dgm:spPr/>
      <dgm:t>
        <a:bodyPr/>
        <a:lstStyle/>
        <a:p>
          <a:r>
            <a:rPr lang="en-US" dirty="0" smtClean="0">
              <a:solidFill>
                <a:schemeClr val="tx1"/>
              </a:solidFill>
            </a:rPr>
            <a:t>If you are unsure whether you should disclose confidential information, you should ask</a:t>
          </a:r>
        </a:p>
        <a:p>
          <a:endParaRPr lang="en-US" dirty="0" smtClean="0">
            <a:solidFill>
              <a:schemeClr val="tx1"/>
            </a:solidFill>
          </a:endParaRPr>
        </a:p>
        <a:p>
          <a:r>
            <a:rPr lang="en-US" dirty="0" smtClean="0">
              <a:solidFill>
                <a:schemeClr val="tx1"/>
              </a:solidFill>
            </a:rPr>
            <a:t>A police officer</a:t>
          </a:r>
        </a:p>
        <a:p>
          <a:endParaRPr lang="en-US" dirty="0" smtClean="0">
            <a:solidFill>
              <a:schemeClr val="tx1"/>
            </a:solidFill>
          </a:endParaRPr>
        </a:p>
        <a:p>
          <a:r>
            <a:rPr lang="en-US" dirty="0" smtClean="0">
              <a:solidFill>
                <a:schemeClr val="tx1"/>
              </a:solidFill>
            </a:rPr>
            <a:t>The VYC legal advisor</a:t>
          </a:r>
        </a:p>
        <a:p>
          <a:endParaRPr lang="en-US" dirty="0" smtClean="0">
            <a:solidFill>
              <a:schemeClr val="tx1"/>
            </a:solidFill>
          </a:endParaRPr>
        </a:p>
        <a:p>
          <a:r>
            <a:rPr lang="en-US" dirty="0" smtClean="0">
              <a:solidFill>
                <a:schemeClr val="tx1"/>
              </a:solidFill>
            </a:rPr>
            <a:t>The Probation officer</a:t>
          </a:r>
          <a:endParaRPr lang="en-US" dirty="0"/>
        </a:p>
      </dgm:t>
    </dgm:pt>
    <dgm:pt modelId="{175C9DE3-E323-D942-826E-F71C9895F8D4}" type="parTrans" cxnId="{468D3ADE-1FED-0048-AA6F-A545267D78ED}">
      <dgm:prSet/>
      <dgm:spPr/>
      <dgm:t>
        <a:bodyPr/>
        <a:lstStyle/>
        <a:p>
          <a:endParaRPr lang="en-US"/>
        </a:p>
      </dgm:t>
    </dgm:pt>
    <dgm:pt modelId="{4C177D14-A029-A348-9DD5-9A880F7680A4}" type="sibTrans" cxnId="{468D3ADE-1FED-0048-AA6F-A545267D78ED}">
      <dgm:prSet/>
      <dgm:spPr/>
      <dgm:t>
        <a:bodyPr/>
        <a:lstStyle/>
        <a:p>
          <a:endParaRPr lang="en-US"/>
        </a:p>
      </dgm:t>
    </dgm:pt>
    <dgm:pt modelId="{2346C7BF-7CB6-2C4E-A56A-02F5AC853990}">
      <dgm:prSet phldrT="[Text]"/>
      <dgm:spPr/>
      <dgm:t>
        <a:bodyPr/>
        <a:lstStyle/>
        <a:p>
          <a:r>
            <a:rPr lang="en-US" dirty="0" smtClean="0">
              <a:solidFill>
                <a:schemeClr val="tx1"/>
              </a:solidFill>
            </a:rPr>
            <a:t>Choose the  legal right that is NOT given to VYC defendants</a:t>
          </a:r>
        </a:p>
        <a:p>
          <a:endParaRPr lang="en-US" dirty="0" smtClean="0">
            <a:solidFill>
              <a:schemeClr val="tx1"/>
            </a:solidFill>
          </a:endParaRPr>
        </a:p>
        <a:p>
          <a:r>
            <a:rPr lang="en-US" dirty="0" smtClean="0">
              <a:solidFill>
                <a:schemeClr val="tx1"/>
              </a:solidFill>
            </a:rPr>
            <a:t>The right to appeal</a:t>
          </a:r>
        </a:p>
        <a:p>
          <a:endParaRPr lang="en-US" dirty="0" smtClean="0">
            <a:solidFill>
              <a:schemeClr val="tx1"/>
            </a:solidFill>
          </a:endParaRPr>
        </a:p>
        <a:p>
          <a:r>
            <a:rPr lang="en-US" dirty="0" smtClean="0">
              <a:solidFill>
                <a:schemeClr val="tx1"/>
              </a:solidFill>
            </a:rPr>
            <a:t>      Attorney-Client Privilege</a:t>
          </a:r>
        </a:p>
        <a:p>
          <a:endParaRPr lang="en-US" dirty="0" smtClean="0">
            <a:solidFill>
              <a:schemeClr val="tx1"/>
            </a:solidFill>
          </a:endParaRPr>
        </a:p>
        <a:p>
          <a:r>
            <a:rPr lang="en-US" dirty="0" smtClean="0">
              <a:solidFill>
                <a:schemeClr val="tx1"/>
              </a:solidFill>
            </a:rPr>
            <a:t>             The right to choose a sentence</a:t>
          </a:r>
        </a:p>
        <a:p>
          <a:endParaRPr lang="en-US" dirty="0" smtClean="0">
            <a:solidFill>
              <a:schemeClr val="tx1"/>
            </a:solidFill>
          </a:endParaRPr>
        </a:p>
      </dgm:t>
    </dgm:pt>
    <dgm:pt modelId="{F3A4EAC3-469F-4747-9771-6804865076F3}" type="parTrans" cxnId="{E6C815BD-2B1C-E24B-8C29-F4F135F7D8D3}">
      <dgm:prSet/>
      <dgm:spPr/>
      <dgm:t>
        <a:bodyPr/>
        <a:lstStyle/>
        <a:p>
          <a:endParaRPr lang="en-US"/>
        </a:p>
      </dgm:t>
    </dgm:pt>
    <dgm:pt modelId="{48AAF903-9C73-CC42-9D66-74CA7ECE4F2E}" type="sibTrans" cxnId="{E6C815BD-2B1C-E24B-8C29-F4F135F7D8D3}">
      <dgm:prSet/>
      <dgm:spPr/>
      <dgm:t>
        <a:bodyPr/>
        <a:lstStyle/>
        <a:p>
          <a:endParaRPr lang="en-US"/>
        </a:p>
      </dgm:t>
    </dgm:pt>
    <dgm:pt modelId="{940960D0-7CC0-894E-B519-BB418C82ECAD}">
      <dgm:prSet phldrT="[Text]"/>
      <dgm:spPr/>
      <dgm:t>
        <a:bodyPr/>
        <a:lstStyle/>
        <a:p>
          <a:r>
            <a:rPr lang="en-US" dirty="0" smtClean="0">
              <a:solidFill>
                <a:schemeClr val="tx1"/>
              </a:solidFill>
            </a:rPr>
            <a:t>If the VYC Ethics Board finds that a member has violated the VYC Ethics Rules, they can</a:t>
          </a:r>
        </a:p>
        <a:p>
          <a:endParaRPr lang="en-US" dirty="0" smtClean="0">
            <a:solidFill>
              <a:schemeClr val="tx1"/>
            </a:solidFill>
          </a:endParaRPr>
        </a:p>
        <a:p>
          <a:r>
            <a:rPr lang="en-US" dirty="0" smtClean="0">
              <a:solidFill>
                <a:schemeClr val="tx1"/>
              </a:solidFill>
            </a:rPr>
            <a:t>      Suspend the member from VYC</a:t>
          </a:r>
        </a:p>
        <a:p>
          <a:endParaRPr lang="en-US" dirty="0" smtClean="0">
            <a:solidFill>
              <a:schemeClr val="tx1"/>
            </a:solidFill>
          </a:endParaRPr>
        </a:p>
        <a:p>
          <a:r>
            <a:rPr lang="en-US" dirty="0" smtClean="0">
              <a:solidFill>
                <a:schemeClr val="tx1"/>
              </a:solidFill>
            </a:rPr>
            <a:t>Impose a fine</a:t>
          </a:r>
        </a:p>
        <a:p>
          <a:endParaRPr lang="en-US" dirty="0" smtClean="0">
            <a:solidFill>
              <a:schemeClr val="tx1"/>
            </a:solidFill>
          </a:endParaRPr>
        </a:p>
        <a:p>
          <a:r>
            <a:rPr lang="en-US" dirty="0" smtClean="0">
              <a:solidFill>
                <a:schemeClr val="tx1"/>
              </a:solidFill>
            </a:rPr>
            <a:t>All of the above</a:t>
          </a:r>
          <a:endParaRPr lang="en-US" dirty="0"/>
        </a:p>
      </dgm:t>
    </dgm:pt>
    <dgm:pt modelId="{460D5906-F849-704A-84D6-92A7CE0BD92A}" type="parTrans" cxnId="{03ED4A9F-3692-BD44-B71A-CDE4EE46491F}">
      <dgm:prSet/>
      <dgm:spPr/>
      <dgm:t>
        <a:bodyPr/>
        <a:lstStyle/>
        <a:p>
          <a:endParaRPr lang="en-US"/>
        </a:p>
      </dgm:t>
    </dgm:pt>
    <dgm:pt modelId="{5E77DAC7-C6C0-8D4A-9B49-8180A92FBDD9}" type="sibTrans" cxnId="{03ED4A9F-3692-BD44-B71A-CDE4EE46491F}">
      <dgm:prSet/>
      <dgm:spPr/>
      <dgm:t>
        <a:bodyPr/>
        <a:lstStyle/>
        <a:p>
          <a:endParaRPr lang="en-US"/>
        </a:p>
      </dgm:t>
    </dgm:pt>
    <dgm:pt modelId="{473CDFDC-6DEC-0F41-9FFD-1B6A1007AFBF}">
      <dgm:prSet phldrT="[Text]"/>
      <dgm:spPr/>
      <dgm:t>
        <a:bodyPr/>
        <a:lstStyle/>
        <a:p>
          <a:r>
            <a:rPr lang="en-US" dirty="0" smtClean="0">
              <a:solidFill>
                <a:schemeClr val="tx1"/>
              </a:solidFill>
            </a:rPr>
            <a:t>The  prosecuting attorneys can speak to the defendant at any time to discuss the facts of his/her case.</a:t>
          </a:r>
        </a:p>
        <a:p>
          <a:endParaRPr lang="en-US" dirty="0" smtClean="0">
            <a:solidFill>
              <a:schemeClr val="tx1"/>
            </a:solidFill>
          </a:endParaRPr>
        </a:p>
        <a:p>
          <a:r>
            <a:rPr lang="en-US" dirty="0" smtClean="0">
              <a:solidFill>
                <a:schemeClr val="tx1"/>
              </a:solidFill>
            </a:rPr>
            <a:t>True</a:t>
          </a:r>
        </a:p>
        <a:p>
          <a:endParaRPr lang="en-US" dirty="0" smtClean="0">
            <a:solidFill>
              <a:schemeClr val="tx1"/>
            </a:solidFill>
          </a:endParaRPr>
        </a:p>
        <a:p>
          <a:r>
            <a:rPr lang="en-US" dirty="0" smtClean="0">
              <a:solidFill>
                <a:schemeClr val="tx1"/>
              </a:solidFill>
            </a:rPr>
            <a:t>False </a:t>
          </a:r>
          <a:endParaRPr lang="en-US" dirty="0"/>
        </a:p>
      </dgm:t>
    </dgm:pt>
    <dgm:pt modelId="{AFDFDE22-D76C-1540-B01E-CB3BA204B400}" type="parTrans" cxnId="{80889228-C3A5-6346-B36C-7355D8839774}">
      <dgm:prSet/>
      <dgm:spPr/>
      <dgm:t>
        <a:bodyPr/>
        <a:lstStyle/>
        <a:p>
          <a:endParaRPr lang="en-US"/>
        </a:p>
      </dgm:t>
    </dgm:pt>
    <dgm:pt modelId="{DD666055-0379-2A46-BBE2-82EF1A2362C0}" type="sibTrans" cxnId="{80889228-C3A5-6346-B36C-7355D8839774}">
      <dgm:prSet/>
      <dgm:spPr/>
      <dgm:t>
        <a:bodyPr/>
        <a:lstStyle/>
        <a:p>
          <a:endParaRPr lang="en-US"/>
        </a:p>
      </dgm:t>
    </dgm:pt>
    <dgm:pt modelId="{93D7A872-E8E3-0F4E-A809-D80C597FA1CE}">
      <dgm:prSet/>
      <dgm:spPr/>
      <dgm:t>
        <a:bodyPr/>
        <a:lstStyle/>
        <a:p>
          <a:r>
            <a:rPr lang="en-US" dirty="0" smtClean="0">
              <a:solidFill>
                <a:schemeClr val="tx1"/>
              </a:solidFill>
            </a:rPr>
            <a:t>There are 2 exceptions to the rule about confidential and privileged information.  Select ONE exception.</a:t>
          </a:r>
        </a:p>
        <a:p>
          <a:r>
            <a:rPr lang="en-US" dirty="0" smtClean="0">
              <a:solidFill>
                <a:schemeClr val="tx1"/>
              </a:solidFill>
            </a:rPr>
            <a:t>    The defendant plans to commit perjury</a:t>
          </a:r>
        </a:p>
        <a:p>
          <a:r>
            <a:rPr lang="en-US" dirty="0" smtClean="0">
              <a:solidFill>
                <a:schemeClr val="tx1"/>
              </a:solidFill>
            </a:rPr>
            <a:t>    The defendant’s parents ask you for information</a:t>
          </a:r>
        </a:p>
        <a:p>
          <a:r>
            <a:rPr lang="en-US" dirty="0" smtClean="0">
              <a:solidFill>
                <a:schemeClr val="tx1"/>
              </a:solidFill>
            </a:rPr>
            <a:t>      The prosecuting attorneys ask you for information</a:t>
          </a:r>
        </a:p>
      </dgm:t>
    </dgm:pt>
    <dgm:pt modelId="{15E7155E-CD22-2945-89D9-8AE432BD92DC}" type="parTrans" cxnId="{B54173E6-D508-F349-9D8B-C3DA336A8C9A}">
      <dgm:prSet/>
      <dgm:spPr/>
      <dgm:t>
        <a:bodyPr/>
        <a:lstStyle/>
        <a:p>
          <a:endParaRPr lang="en-US"/>
        </a:p>
      </dgm:t>
    </dgm:pt>
    <dgm:pt modelId="{970B158C-B719-1840-BAA0-7C275CEEC452}" type="sibTrans" cxnId="{B54173E6-D508-F349-9D8B-C3DA336A8C9A}">
      <dgm:prSet/>
      <dgm:spPr/>
      <dgm:t>
        <a:bodyPr/>
        <a:lstStyle/>
        <a:p>
          <a:endParaRPr lang="en-US"/>
        </a:p>
      </dgm:t>
    </dgm:pt>
    <dgm:pt modelId="{64927494-83CB-E943-8CE2-5C943DB4D094}" type="pres">
      <dgm:prSet presAssocID="{85141CA1-480F-3345-8761-23CB60F9AE7D}" presName="diagram" presStyleCnt="0">
        <dgm:presLayoutVars>
          <dgm:dir/>
          <dgm:resizeHandles val="exact"/>
        </dgm:presLayoutVars>
      </dgm:prSet>
      <dgm:spPr/>
      <dgm:t>
        <a:bodyPr/>
        <a:lstStyle/>
        <a:p>
          <a:endParaRPr lang="en-US"/>
        </a:p>
      </dgm:t>
    </dgm:pt>
    <dgm:pt modelId="{04681B7D-1F61-4B4A-B2F6-FC1E4466D69D}" type="pres">
      <dgm:prSet presAssocID="{144F98A3-41F6-C545-BE6F-7AE8387287EB}" presName="node" presStyleLbl="node1" presStyleIdx="0" presStyleCnt="6" custScaleY="135325">
        <dgm:presLayoutVars>
          <dgm:bulletEnabled val="1"/>
        </dgm:presLayoutVars>
      </dgm:prSet>
      <dgm:spPr/>
      <dgm:t>
        <a:bodyPr/>
        <a:lstStyle/>
        <a:p>
          <a:endParaRPr lang="en-US"/>
        </a:p>
      </dgm:t>
    </dgm:pt>
    <dgm:pt modelId="{25E643AE-8778-664C-B9B7-09F5CE7A5C70}" type="pres">
      <dgm:prSet presAssocID="{4E5AC8DD-85F2-A748-825F-A17DBA766B6D}" presName="sibTrans" presStyleCnt="0"/>
      <dgm:spPr/>
    </dgm:pt>
    <dgm:pt modelId="{288634CF-56E5-0747-B272-33655B111B8A}" type="pres">
      <dgm:prSet presAssocID="{3E0EF09E-A62C-DB48-B148-5B80390B85E5}" presName="node" presStyleLbl="node1" presStyleIdx="1" presStyleCnt="6" custScaleY="135325">
        <dgm:presLayoutVars>
          <dgm:bulletEnabled val="1"/>
        </dgm:presLayoutVars>
      </dgm:prSet>
      <dgm:spPr/>
      <dgm:t>
        <a:bodyPr/>
        <a:lstStyle/>
        <a:p>
          <a:endParaRPr lang="en-US"/>
        </a:p>
      </dgm:t>
    </dgm:pt>
    <dgm:pt modelId="{9873483F-DE12-6745-9D85-049F8AF2EE33}" type="pres">
      <dgm:prSet presAssocID="{4C177D14-A029-A348-9DD5-9A880F7680A4}" presName="sibTrans" presStyleCnt="0"/>
      <dgm:spPr/>
    </dgm:pt>
    <dgm:pt modelId="{0DF8D5DE-28C4-A84E-BC30-C160284C8735}" type="pres">
      <dgm:prSet presAssocID="{93D7A872-E8E3-0F4E-A809-D80C597FA1CE}" presName="node" presStyleLbl="node1" presStyleIdx="2" presStyleCnt="6" custScaleY="135325" custLinFactNeighborX="0" custLinFactNeighborY="-4902">
        <dgm:presLayoutVars>
          <dgm:bulletEnabled val="1"/>
        </dgm:presLayoutVars>
      </dgm:prSet>
      <dgm:spPr/>
      <dgm:t>
        <a:bodyPr/>
        <a:lstStyle/>
        <a:p>
          <a:endParaRPr lang="en-US"/>
        </a:p>
      </dgm:t>
    </dgm:pt>
    <dgm:pt modelId="{30FFE7E6-8CD1-6940-AD74-C98F7E0CA936}" type="pres">
      <dgm:prSet presAssocID="{970B158C-B719-1840-BAA0-7C275CEEC452}" presName="sibTrans" presStyleCnt="0"/>
      <dgm:spPr/>
    </dgm:pt>
    <dgm:pt modelId="{8E379519-6275-AF48-85FC-EC170A541444}" type="pres">
      <dgm:prSet presAssocID="{2346C7BF-7CB6-2C4E-A56A-02F5AC853990}" presName="node" presStyleLbl="node1" presStyleIdx="3" presStyleCnt="6" custScaleY="126485">
        <dgm:presLayoutVars>
          <dgm:bulletEnabled val="1"/>
        </dgm:presLayoutVars>
      </dgm:prSet>
      <dgm:spPr/>
      <dgm:t>
        <a:bodyPr/>
        <a:lstStyle/>
        <a:p>
          <a:endParaRPr lang="en-US"/>
        </a:p>
      </dgm:t>
    </dgm:pt>
    <dgm:pt modelId="{E4609D6F-08F5-8C4F-8BF6-1DC9EF66AE79}" type="pres">
      <dgm:prSet presAssocID="{48AAF903-9C73-CC42-9D66-74CA7ECE4F2E}" presName="sibTrans" presStyleCnt="0"/>
      <dgm:spPr/>
    </dgm:pt>
    <dgm:pt modelId="{784BF856-B0A4-CE4D-AED3-657FE9CCF92F}" type="pres">
      <dgm:prSet presAssocID="{940960D0-7CC0-894E-B519-BB418C82ECAD}" presName="node" presStyleLbl="node1" presStyleIdx="4" presStyleCnt="6" custScaleY="128399">
        <dgm:presLayoutVars>
          <dgm:bulletEnabled val="1"/>
        </dgm:presLayoutVars>
      </dgm:prSet>
      <dgm:spPr/>
      <dgm:t>
        <a:bodyPr/>
        <a:lstStyle/>
        <a:p>
          <a:endParaRPr lang="en-US"/>
        </a:p>
      </dgm:t>
    </dgm:pt>
    <dgm:pt modelId="{789B11D0-6488-1F4A-99FD-0886D79EF2CB}" type="pres">
      <dgm:prSet presAssocID="{5E77DAC7-C6C0-8D4A-9B49-8180A92FBDD9}" presName="sibTrans" presStyleCnt="0"/>
      <dgm:spPr/>
    </dgm:pt>
    <dgm:pt modelId="{4F7AE13C-6827-7A43-BDBA-7B9650BA2B5A}" type="pres">
      <dgm:prSet presAssocID="{473CDFDC-6DEC-0F41-9FFD-1B6A1007AFBF}" presName="node" presStyleLbl="node1" presStyleIdx="5" presStyleCnt="6" custScaleY="128399">
        <dgm:presLayoutVars>
          <dgm:bulletEnabled val="1"/>
        </dgm:presLayoutVars>
      </dgm:prSet>
      <dgm:spPr/>
      <dgm:t>
        <a:bodyPr/>
        <a:lstStyle/>
        <a:p>
          <a:endParaRPr lang="en-US"/>
        </a:p>
      </dgm:t>
    </dgm:pt>
  </dgm:ptLst>
  <dgm:cxnLst>
    <dgm:cxn modelId="{D0DA19FC-4140-1F4E-803D-B1310E0B93C6}" type="presOf" srcId="{473CDFDC-6DEC-0F41-9FFD-1B6A1007AFBF}" destId="{4F7AE13C-6827-7A43-BDBA-7B9650BA2B5A}" srcOrd="0" destOrd="0" presId="urn:microsoft.com/office/officeart/2005/8/layout/default"/>
    <dgm:cxn modelId="{03ED4A9F-3692-BD44-B71A-CDE4EE46491F}" srcId="{85141CA1-480F-3345-8761-23CB60F9AE7D}" destId="{940960D0-7CC0-894E-B519-BB418C82ECAD}" srcOrd="4" destOrd="0" parTransId="{460D5906-F849-704A-84D6-92A7CE0BD92A}" sibTransId="{5E77DAC7-C6C0-8D4A-9B49-8180A92FBDD9}"/>
    <dgm:cxn modelId="{80889228-C3A5-6346-B36C-7355D8839774}" srcId="{85141CA1-480F-3345-8761-23CB60F9AE7D}" destId="{473CDFDC-6DEC-0F41-9FFD-1B6A1007AFBF}" srcOrd="5" destOrd="0" parTransId="{AFDFDE22-D76C-1540-B01E-CB3BA204B400}" sibTransId="{DD666055-0379-2A46-BBE2-82EF1A2362C0}"/>
    <dgm:cxn modelId="{E6C815BD-2B1C-E24B-8C29-F4F135F7D8D3}" srcId="{85141CA1-480F-3345-8761-23CB60F9AE7D}" destId="{2346C7BF-7CB6-2C4E-A56A-02F5AC853990}" srcOrd="3" destOrd="0" parTransId="{F3A4EAC3-469F-4747-9771-6804865076F3}" sibTransId="{48AAF903-9C73-CC42-9D66-74CA7ECE4F2E}"/>
    <dgm:cxn modelId="{8F0F4AA2-45A9-2840-8D1C-B4FE107656AA}" type="presOf" srcId="{85141CA1-480F-3345-8761-23CB60F9AE7D}" destId="{64927494-83CB-E943-8CE2-5C943DB4D094}" srcOrd="0" destOrd="0" presId="urn:microsoft.com/office/officeart/2005/8/layout/default"/>
    <dgm:cxn modelId="{1CC820A2-3026-FF4B-B31D-9A9CF8AD7E08}" type="presOf" srcId="{2346C7BF-7CB6-2C4E-A56A-02F5AC853990}" destId="{8E379519-6275-AF48-85FC-EC170A541444}" srcOrd="0" destOrd="0" presId="urn:microsoft.com/office/officeart/2005/8/layout/default"/>
    <dgm:cxn modelId="{4254FF1D-A6EE-F148-BD6A-DBBFAA16C2D6}" type="presOf" srcId="{3E0EF09E-A62C-DB48-B148-5B80390B85E5}" destId="{288634CF-56E5-0747-B272-33655B111B8A}" srcOrd="0" destOrd="0" presId="urn:microsoft.com/office/officeart/2005/8/layout/default"/>
    <dgm:cxn modelId="{4C273030-5DC5-3843-A279-0BFF397BD623}" srcId="{85141CA1-480F-3345-8761-23CB60F9AE7D}" destId="{144F98A3-41F6-C545-BE6F-7AE8387287EB}" srcOrd="0" destOrd="0" parTransId="{3110C73E-0BC3-1E4D-AC69-F9587652BEC5}" sibTransId="{4E5AC8DD-85F2-A748-825F-A17DBA766B6D}"/>
    <dgm:cxn modelId="{468D3ADE-1FED-0048-AA6F-A545267D78ED}" srcId="{85141CA1-480F-3345-8761-23CB60F9AE7D}" destId="{3E0EF09E-A62C-DB48-B148-5B80390B85E5}" srcOrd="1" destOrd="0" parTransId="{175C9DE3-E323-D942-826E-F71C9895F8D4}" sibTransId="{4C177D14-A029-A348-9DD5-9A880F7680A4}"/>
    <dgm:cxn modelId="{EB32AE97-5479-2E47-AF73-930FBE470130}" type="presOf" srcId="{93D7A872-E8E3-0F4E-A809-D80C597FA1CE}" destId="{0DF8D5DE-28C4-A84E-BC30-C160284C8735}" srcOrd="0" destOrd="0" presId="urn:microsoft.com/office/officeart/2005/8/layout/default"/>
    <dgm:cxn modelId="{B54173E6-D508-F349-9D8B-C3DA336A8C9A}" srcId="{85141CA1-480F-3345-8761-23CB60F9AE7D}" destId="{93D7A872-E8E3-0F4E-A809-D80C597FA1CE}" srcOrd="2" destOrd="0" parTransId="{15E7155E-CD22-2945-89D9-8AE432BD92DC}" sibTransId="{970B158C-B719-1840-BAA0-7C275CEEC452}"/>
    <dgm:cxn modelId="{DAA3CAF4-03A5-0D47-81C5-40D216CAEF9E}" type="presOf" srcId="{144F98A3-41F6-C545-BE6F-7AE8387287EB}" destId="{04681B7D-1F61-4B4A-B2F6-FC1E4466D69D}" srcOrd="0" destOrd="0" presId="urn:microsoft.com/office/officeart/2005/8/layout/default"/>
    <dgm:cxn modelId="{043AD951-6B6F-824D-9008-3030B11FECFD}" type="presOf" srcId="{940960D0-7CC0-894E-B519-BB418C82ECAD}" destId="{784BF856-B0A4-CE4D-AED3-657FE9CCF92F}" srcOrd="0" destOrd="0" presId="urn:microsoft.com/office/officeart/2005/8/layout/default"/>
    <dgm:cxn modelId="{EF7F31A5-BAC5-B949-B071-B9CF28704492}" type="presParOf" srcId="{64927494-83CB-E943-8CE2-5C943DB4D094}" destId="{04681B7D-1F61-4B4A-B2F6-FC1E4466D69D}" srcOrd="0" destOrd="0" presId="urn:microsoft.com/office/officeart/2005/8/layout/default"/>
    <dgm:cxn modelId="{804EF358-864C-7940-800C-E9C9C9903FAA}" type="presParOf" srcId="{64927494-83CB-E943-8CE2-5C943DB4D094}" destId="{25E643AE-8778-664C-B9B7-09F5CE7A5C70}" srcOrd="1" destOrd="0" presId="urn:microsoft.com/office/officeart/2005/8/layout/default"/>
    <dgm:cxn modelId="{B69C39A6-6444-674C-B783-CF2A50133940}" type="presParOf" srcId="{64927494-83CB-E943-8CE2-5C943DB4D094}" destId="{288634CF-56E5-0747-B272-33655B111B8A}" srcOrd="2" destOrd="0" presId="urn:microsoft.com/office/officeart/2005/8/layout/default"/>
    <dgm:cxn modelId="{AC1B0C1A-5C83-3D4D-A2C6-0BEC3B7AB376}" type="presParOf" srcId="{64927494-83CB-E943-8CE2-5C943DB4D094}" destId="{9873483F-DE12-6745-9D85-049F8AF2EE33}" srcOrd="3" destOrd="0" presId="urn:microsoft.com/office/officeart/2005/8/layout/default"/>
    <dgm:cxn modelId="{3CE47837-DD7A-0B4E-89BF-E84A1B45E150}" type="presParOf" srcId="{64927494-83CB-E943-8CE2-5C943DB4D094}" destId="{0DF8D5DE-28C4-A84E-BC30-C160284C8735}" srcOrd="4" destOrd="0" presId="urn:microsoft.com/office/officeart/2005/8/layout/default"/>
    <dgm:cxn modelId="{EA8CCF25-0E2B-DF46-9AE9-14296F9164CE}" type="presParOf" srcId="{64927494-83CB-E943-8CE2-5C943DB4D094}" destId="{30FFE7E6-8CD1-6940-AD74-C98F7E0CA936}" srcOrd="5" destOrd="0" presId="urn:microsoft.com/office/officeart/2005/8/layout/default"/>
    <dgm:cxn modelId="{3F5A7D7D-4DB7-5140-B1E4-527B6D32E99D}" type="presParOf" srcId="{64927494-83CB-E943-8CE2-5C943DB4D094}" destId="{8E379519-6275-AF48-85FC-EC170A541444}" srcOrd="6" destOrd="0" presId="urn:microsoft.com/office/officeart/2005/8/layout/default"/>
    <dgm:cxn modelId="{021C9972-2196-054B-BA0D-2AD4878E48A5}" type="presParOf" srcId="{64927494-83CB-E943-8CE2-5C943DB4D094}" destId="{E4609D6F-08F5-8C4F-8BF6-1DC9EF66AE79}" srcOrd="7" destOrd="0" presId="urn:microsoft.com/office/officeart/2005/8/layout/default"/>
    <dgm:cxn modelId="{2F92AA21-5910-A54E-8015-AE65E1512A09}" type="presParOf" srcId="{64927494-83CB-E943-8CE2-5C943DB4D094}" destId="{784BF856-B0A4-CE4D-AED3-657FE9CCF92F}" srcOrd="8" destOrd="0" presId="urn:microsoft.com/office/officeart/2005/8/layout/default"/>
    <dgm:cxn modelId="{A5726139-3465-D247-8C58-76736A96BDCE}" type="presParOf" srcId="{64927494-83CB-E943-8CE2-5C943DB4D094}" destId="{789B11D0-6488-1F4A-99FD-0886D79EF2CB}" srcOrd="9" destOrd="0" presId="urn:microsoft.com/office/officeart/2005/8/layout/default"/>
    <dgm:cxn modelId="{7ADC8A8A-8A35-7A42-8065-04C1FB472908}" type="presParOf" srcId="{64927494-83CB-E943-8CE2-5C943DB4D094}" destId="{4F7AE13C-6827-7A43-BDBA-7B9650BA2B5A}"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141CA1-480F-3345-8761-23CB60F9AE7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44F98A3-41F6-C545-BE6F-7AE8387287EB}">
      <dgm:prSet phldrT="[Text]" custT="1"/>
      <dgm:spPr/>
      <dgm:t>
        <a:bodyPr/>
        <a:lstStyle/>
        <a:p>
          <a:pPr algn="ctr"/>
          <a:r>
            <a:rPr lang="en-US" sz="1400" dirty="0" smtClean="0">
              <a:solidFill>
                <a:schemeClr val="tx1"/>
              </a:solidFill>
            </a:rPr>
            <a:t>The defense attorney represents</a:t>
          </a:r>
        </a:p>
        <a:p>
          <a:pPr algn="ctr"/>
          <a:endParaRPr lang="en-US" sz="1400" dirty="0" smtClean="0">
            <a:solidFill>
              <a:schemeClr val="tx1"/>
            </a:solidFill>
          </a:endParaRPr>
        </a:p>
        <a:p>
          <a:pPr algn="ctr"/>
          <a:r>
            <a:rPr lang="en-US" sz="1400" dirty="0" smtClean="0">
              <a:solidFill>
                <a:schemeClr val="tx1"/>
              </a:solidFill>
            </a:rPr>
            <a:t>The State</a:t>
          </a:r>
        </a:p>
        <a:p>
          <a:pPr algn="ctr"/>
          <a:endParaRPr lang="en-US" sz="1400" dirty="0" smtClean="0">
            <a:solidFill>
              <a:schemeClr val="tx1"/>
            </a:solidFill>
          </a:endParaRPr>
        </a:p>
        <a:p>
          <a:pPr algn="ctr"/>
          <a:r>
            <a:rPr lang="en-US" sz="1400" dirty="0" smtClean="0">
              <a:solidFill>
                <a:schemeClr val="tx1"/>
              </a:solidFill>
            </a:rPr>
            <a:t>The victim</a:t>
          </a:r>
        </a:p>
        <a:p>
          <a:pPr algn="ctr"/>
          <a:endParaRPr lang="en-US" sz="1400" dirty="0" smtClean="0">
            <a:solidFill>
              <a:schemeClr val="tx1"/>
            </a:solidFill>
          </a:endParaRPr>
        </a:p>
        <a:p>
          <a:pPr algn="ctr"/>
          <a:r>
            <a:rPr lang="en-US" sz="1400" dirty="0" smtClean="0">
              <a:solidFill>
                <a:schemeClr val="tx1"/>
              </a:solidFill>
            </a:rPr>
            <a:t>The defendant</a:t>
          </a:r>
          <a:endParaRPr lang="en-US" sz="1400" dirty="0">
            <a:solidFill>
              <a:schemeClr val="tx1"/>
            </a:solidFill>
          </a:endParaRPr>
        </a:p>
      </dgm:t>
    </dgm:pt>
    <dgm:pt modelId="{3110C73E-0BC3-1E4D-AC69-F9587652BEC5}" type="parTrans" cxnId="{4C273030-5DC5-3843-A279-0BFF397BD623}">
      <dgm:prSet/>
      <dgm:spPr/>
      <dgm:t>
        <a:bodyPr/>
        <a:lstStyle/>
        <a:p>
          <a:endParaRPr lang="en-US"/>
        </a:p>
      </dgm:t>
    </dgm:pt>
    <dgm:pt modelId="{4E5AC8DD-85F2-A748-825F-A17DBA766B6D}" type="sibTrans" cxnId="{4C273030-5DC5-3843-A279-0BFF397BD623}">
      <dgm:prSet/>
      <dgm:spPr/>
      <dgm:t>
        <a:bodyPr/>
        <a:lstStyle/>
        <a:p>
          <a:endParaRPr lang="en-US"/>
        </a:p>
      </dgm:t>
    </dgm:pt>
    <dgm:pt modelId="{3E0EF09E-A62C-DB48-B148-5B80390B85E5}">
      <dgm:prSet phldrT="[Text]"/>
      <dgm:spPr/>
      <dgm:t>
        <a:bodyPr/>
        <a:lstStyle/>
        <a:p>
          <a:r>
            <a:rPr lang="en-US" dirty="0" smtClean="0">
              <a:solidFill>
                <a:schemeClr val="tx1"/>
              </a:solidFill>
            </a:rPr>
            <a:t>Select two things that the defense attorneys should do to prepare their client for sentencing</a:t>
          </a:r>
        </a:p>
        <a:p>
          <a:endParaRPr lang="en-US" dirty="0" smtClean="0">
            <a:solidFill>
              <a:schemeClr val="tx1"/>
            </a:solidFill>
          </a:endParaRPr>
        </a:p>
        <a:p>
          <a:r>
            <a:rPr lang="en-US" dirty="0" smtClean="0">
              <a:solidFill>
                <a:schemeClr val="tx1"/>
              </a:solidFill>
            </a:rPr>
            <a:t>Encourage client to prepare a sincere statement of apology</a:t>
          </a:r>
        </a:p>
        <a:p>
          <a:endParaRPr lang="en-US" dirty="0" smtClean="0">
            <a:solidFill>
              <a:schemeClr val="tx1"/>
            </a:solidFill>
          </a:endParaRPr>
        </a:p>
        <a:p>
          <a:r>
            <a:rPr lang="en-US" dirty="0" smtClean="0">
              <a:solidFill>
                <a:schemeClr val="tx1"/>
              </a:solidFill>
            </a:rPr>
            <a:t>Tell him/her to state objections </a:t>
          </a:r>
        </a:p>
        <a:p>
          <a:endParaRPr lang="en-US" dirty="0" smtClean="0">
            <a:solidFill>
              <a:schemeClr val="tx1"/>
            </a:solidFill>
          </a:endParaRPr>
        </a:p>
        <a:p>
          <a:r>
            <a:rPr lang="en-US" dirty="0" smtClean="0">
              <a:solidFill>
                <a:schemeClr val="tx1"/>
              </a:solidFill>
            </a:rPr>
            <a:t>Tell him/her about the right to appeal</a:t>
          </a:r>
          <a:endParaRPr lang="en-US" dirty="0"/>
        </a:p>
      </dgm:t>
    </dgm:pt>
    <dgm:pt modelId="{175C9DE3-E323-D942-826E-F71C9895F8D4}" type="parTrans" cxnId="{468D3ADE-1FED-0048-AA6F-A545267D78ED}">
      <dgm:prSet/>
      <dgm:spPr/>
      <dgm:t>
        <a:bodyPr/>
        <a:lstStyle/>
        <a:p>
          <a:endParaRPr lang="en-US"/>
        </a:p>
      </dgm:t>
    </dgm:pt>
    <dgm:pt modelId="{4C177D14-A029-A348-9DD5-9A880F7680A4}" type="sibTrans" cxnId="{468D3ADE-1FED-0048-AA6F-A545267D78ED}">
      <dgm:prSet/>
      <dgm:spPr/>
      <dgm:t>
        <a:bodyPr/>
        <a:lstStyle/>
        <a:p>
          <a:endParaRPr lang="en-US"/>
        </a:p>
      </dgm:t>
    </dgm:pt>
    <dgm:pt modelId="{2346C7BF-7CB6-2C4E-A56A-02F5AC853990}">
      <dgm:prSet phldrT="[Text]"/>
      <dgm:spPr/>
      <dgm:t>
        <a:bodyPr/>
        <a:lstStyle/>
        <a:p>
          <a:r>
            <a:rPr lang="en-US" dirty="0" smtClean="0">
              <a:solidFill>
                <a:schemeClr val="tx1"/>
              </a:solidFill>
            </a:rPr>
            <a:t>The defense attorneys “tell a positive story” about their client using facts from</a:t>
          </a:r>
        </a:p>
        <a:p>
          <a:endParaRPr lang="en-US" dirty="0" smtClean="0">
            <a:solidFill>
              <a:schemeClr val="tx1"/>
            </a:solidFill>
          </a:endParaRPr>
        </a:p>
        <a:p>
          <a:r>
            <a:rPr lang="en-US" dirty="0" smtClean="0">
              <a:solidFill>
                <a:schemeClr val="tx1"/>
              </a:solidFill>
            </a:rPr>
            <a:t>Their own interview with the client</a:t>
          </a:r>
        </a:p>
        <a:p>
          <a:endParaRPr lang="en-US" dirty="0" smtClean="0">
            <a:solidFill>
              <a:schemeClr val="tx1"/>
            </a:solidFill>
          </a:endParaRPr>
        </a:p>
        <a:p>
          <a:r>
            <a:rPr lang="en-US" dirty="0" smtClean="0">
              <a:solidFill>
                <a:schemeClr val="tx1"/>
              </a:solidFill>
            </a:rPr>
            <a:t>      The intake interview done by DJJ </a:t>
          </a:r>
        </a:p>
        <a:p>
          <a:endParaRPr lang="en-US" dirty="0" smtClean="0">
            <a:solidFill>
              <a:schemeClr val="tx1"/>
            </a:solidFill>
          </a:endParaRPr>
        </a:p>
        <a:p>
          <a:r>
            <a:rPr lang="en-US" dirty="0" smtClean="0">
              <a:solidFill>
                <a:schemeClr val="tx1"/>
              </a:solidFill>
            </a:rPr>
            <a:t>             All of the above</a:t>
          </a:r>
        </a:p>
        <a:p>
          <a:endParaRPr lang="en-US" dirty="0" smtClean="0">
            <a:solidFill>
              <a:schemeClr val="tx1"/>
            </a:solidFill>
          </a:endParaRPr>
        </a:p>
      </dgm:t>
    </dgm:pt>
    <dgm:pt modelId="{F3A4EAC3-469F-4747-9771-6804865076F3}" type="parTrans" cxnId="{E6C815BD-2B1C-E24B-8C29-F4F135F7D8D3}">
      <dgm:prSet/>
      <dgm:spPr/>
      <dgm:t>
        <a:bodyPr/>
        <a:lstStyle/>
        <a:p>
          <a:endParaRPr lang="en-US"/>
        </a:p>
      </dgm:t>
    </dgm:pt>
    <dgm:pt modelId="{48AAF903-9C73-CC42-9D66-74CA7ECE4F2E}" type="sibTrans" cxnId="{E6C815BD-2B1C-E24B-8C29-F4F135F7D8D3}">
      <dgm:prSet/>
      <dgm:spPr/>
      <dgm:t>
        <a:bodyPr/>
        <a:lstStyle/>
        <a:p>
          <a:endParaRPr lang="en-US"/>
        </a:p>
      </dgm:t>
    </dgm:pt>
    <dgm:pt modelId="{940960D0-7CC0-894E-B519-BB418C82ECAD}">
      <dgm:prSet phldrT="[Text]"/>
      <dgm:spPr/>
      <dgm:t>
        <a:bodyPr/>
        <a:lstStyle/>
        <a:p>
          <a:r>
            <a:rPr lang="en-US" dirty="0" smtClean="0">
              <a:solidFill>
                <a:schemeClr val="tx1"/>
              </a:solidFill>
            </a:rPr>
            <a:t>When preparing a case as a defense attorney, you should</a:t>
          </a:r>
        </a:p>
        <a:p>
          <a:endParaRPr lang="en-US" dirty="0" smtClean="0">
            <a:solidFill>
              <a:schemeClr val="tx1"/>
            </a:solidFill>
          </a:endParaRPr>
        </a:p>
        <a:p>
          <a:r>
            <a:rPr lang="en-US" dirty="0" smtClean="0">
              <a:solidFill>
                <a:schemeClr val="tx1"/>
              </a:solidFill>
            </a:rPr>
            <a:t>Write a probable cause statement using the facts of the crime</a:t>
          </a:r>
        </a:p>
        <a:p>
          <a:endParaRPr lang="en-US" dirty="0" smtClean="0">
            <a:solidFill>
              <a:schemeClr val="tx1"/>
            </a:solidFill>
          </a:endParaRPr>
        </a:p>
        <a:p>
          <a:r>
            <a:rPr lang="en-US" dirty="0" smtClean="0">
              <a:solidFill>
                <a:schemeClr val="tx1"/>
              </a:solidFill>
            </a:rPr>
            <a:t>Interview the defendant before the sentencing hearing</a:t>
          </a:r>
        </a:p>
        <a:p>
          <a:endParaRPr lang="en-US" dirty="0" smtClean="0">
            <a:solidFill>
              <a:schemeClr val="tx1"/>
            </a:solidFill>
          </a:endParaRPr>
        </a:p>
        <a:p>
          <a:r>
            <a:rPr lang="en-US" dirty="0" smtClean="0">
              <a:solidFill>
                <a:schemeClr val="tx1"/>
              </a:solidFill>
            </a:rPr>
            <a:t>All of the above</a:t>
          </a:r>
          <a:endParaRPr lang="en-US" dirty="0"/>
        </a:p>
      </dgm:t>
    </dgm:pt>
    <dgm:pt modelId="{460D5906-F849-704A-84D6-92A7CE0BD92A}" type="parTrans" cxnId="{03ED4A9F-3692-BD44-B71A-CDE4EE46491F}">
      <dgm:prSet/>
      <dgm:spPr/>
      <dgm:t>
        <a:bodyPr/>
        <a:lstStyle/>
        <a:p>
          <a:endParaRPr lang="en-US"/>
        </a:p>
      </dgm:t>
    </dgm:pt>
    <dgm:pt modelId="{5E77DAC7-C6C0-8D4A-9B49-8180A92FBDD9}" type="sibTrans" cxnId="{03ED4A9F-3692-BD44-B71A-CDE4EE46491F}">
      <dgm:prSet/>
      <dgm:spPr/>
      <dgm:t>
        <a:bodyPr/>
        <a:lstStyle/>
        <a:p>
          <a:endParaRPr lang="en-US"/>
        </a:p>
      </dgm:t>
    </dgm:pt>
    <dgm:pt modelId="{473CDFDC-6DEC-0F41-9FFD-1B6A1007AFBF}">
      <dgm:prSet phldrT="[Text]"/>
      <dgm:spPr/>
      <dgm:t>
        <a:bodyPr/>
        <a:lstStyle/>
        <a:p>
          <a:r>
            <a:rPr lang="en-US" dirty="0" smtClean="0">
              <a:solidFill>
                <a:schemeClr val="tx1"/>
              </a:solidFill>
            </a:rPr>
            <a:t>The  defense attorneys should present their arguments to the judges instead of arguing with the prosecutors</a:t>
          </a:r>
        </a:p>
        <a:p>
          <a:endParaRPr lang="en-US" dirty="0" smtClean="0">
            <a:solidFill>
              <a:schemeClr val="tx1"/>
            </a:solidFill>
          </a:endParaRPr>
        </a:p>
        <a:p>
          <a:r>
            <a:rPr lang="en-US" dirty="0" smtClean="0">
              <a:solidFill>
                <a:schemeClr val="tx1"/>
              </a:solidFill>
            </a:rPr>
            <a:t>True</a:t>
          </a:r>
        </a:p>
        <a:p>
          <a:endParaRPr lang="en-US" dirty="0" smtClean="0">
            <a:solidFill>
              <a:schemeClr val="tx1"/>
            </a:solidFill>
          </a:endParaRPr>
        </a:p>
        <a:p>
          <a:r>
            <a:rPr lang="en-US" dirty="0" smtClean="0">
              <a:solidFill>
                <a:schemeClr val="tx1"/>
              </a:solidFill>
            </a:rPr>
            <a:t>False </a:t>
          </a:r>
          <a:endParaRPr lang="en-US" dirty="0"/>
        </a:p>
      </dgm:t>
    </dgm:pt>
    <dgm:pt modelId="{AFDFDE22-D76C-1540-B01E-CB3BA204B400}" type="parTrans" cxnId="{80889228-C3A5-6346-B36C-7355D8839774}">
      <dgm:prSet/>
      <dgm:spPr/>
      <dgm:t>
        <a:bodyPr/>
        <a:lstStyle/>
        <a:p>
          <a:endParaRPr lang="en-US"/>
        </a:p>
      </dgm:t>
    </dgm:pt>
    <dgm:pt modelId="{DD666055-0379-2A46-BBE2-82EF1A2362C0}" type="sibTrans" cxnId="{80889228-C3A5-6346-B36C-7355D8839774}">
      <dgm:prSet/>
      <dgm:spPr/>
      <dgm:t>
        <a:bodyPr/>
        <a:lstStyle/>
        <a:p>
          <a:endParaRPr lang="en-US"/>
        </a:p>
      </dgm:t>
    </dgm:pt>
    <dgm:pt modelId="{93D7A872-E8E3-0F4E-A809-D80C597FA1CE}">
      <dgm:prSet/>
      <dgm:spPr/>
      <dgm:t>
        <a:bodyPr/>
        <a:lstStyle/>
        <a:p>
          <a:r>
            <a:rPr lang="en-US" dirty="0" smtClean="0">
              <a:solidFill>
                <a:schemeClr val="tx1"/>
              </a:solidFill>
            </a:rPr>
            <a:t>The defense attorneys should present the following information in court </a:t>
          </a:r>
        </a:p>
        <a:p>
          <a:endParaRPr lang="en-US" dirty="0" smtClean="0">
            <a:solidFill>
              <a:schemeClr val="tx1"/>
            </a:solidFill>
          </a:endParaRPr>
        </a:p>
        <a:p>
          <a:r>
            <a:rPr lang="en-US" dirty="0" smtClean="0">
              <a:solidFill>
                <a:schemeClr val="tx1"/>
              </a:solidFill>
            </a:rPr>
            <a:t>    Relevant mitigating factors </a:t>
          </a:r>
        </a:p>
        <a:p>
          <a:endParaRPr lang="en-US" dirty="0" smtClean="0">
            <a:solidFill>
              <a:schemeClr val="tx1"/>
            </a:solidFill>
          </a:endParaRPr>
        </a:p>
        <a:p>
          <a:r>
            <a:rPr lang="en-US" dirty="0" smtClean="0">
              <a:solidFill>
                <a:schemeClr val="tx1"/>
              </a:solidFill>
            </a:rPr>
            <a:t>    Relevant aggravating factors</a:t>
          </a:r>
        </a:p>
        <a:p>
          <a:endParaRPr lang="en-US" dirty="0" smtClean="0">
            <a:solidFill>
              <a:schemeClr val="tx1"/>
            </a:solidFill>
          </a:endParaRPr>
        </a:p>
        <a:p>
          <a:r>
            <a:rPr lang="en-US" dirty="0" smtClean="0">
              <a:solidFill>
                <a:schemeClr val="tx1"/>
              </a:solidFill>
            </a:rPr>
            <a:t>      The Victim Impact statement</a:t>
          </a:r>
        </a:p>
      </dgm:t>
    </dgm:pt>
    <dgm:pt modelId="{15E7155E-CD22-2945-89D9-8AE432BD92DC}" type="parTrans" cxnId="{B54173E6-D508-F349-9D8B-C3DA336A8C9A}">
      <dgm:prSet/>
      <dgm:spPr/>
      <dgm:t>
        <a:bodyPr/>
        <a:lstStyle/>
        <a:p>
          <a:endParaRPr lang="en-US"/>
        </a:p>
      </dgm:t>
    </dgm:pt>
    <dgm:pt modelId="{970B158C-B719-1840-BAA0-7C275CEEC452}" type="sibTrans" cxnId="{B54173E6-D508-F349-9D8B-C3DA336A8C9A}">
      <dgm:prSet/>
      <dgm:spPr/>
      <dgm:t>
        <a:bodyPr/>
        <a:lstStyle/>
        <a:p>
          <a:endParaRPr lang="en-US"/>
        </a:p>
      </dgm:t>
    </dgm:pt>
    <dgm:pt modelId="{64927494-83CB-E943-8CE2-5C943DB4D094}" type="pres">
      <dgm:prSet presAssocID="{85141CA1-480F-3345-8761-23CB60F9AE7D}" presName="diagram" presStyleCnt="0">
        <dgm:presLayoutVars>
          <dgm:dir/>
          <dgm:resizeHandles val="exact"/>
        </dgm:presLayoutVars>
      </dgm:prSet>
      <dgm:spPr/>
      <dgm:t>
        <a:bodyPr/>
        <a:lstStyle/>
        <a:p>
          <a:endParaRPr lang="en-US"/>
        </a:p>
      </dgm:t>
    </dgm:pt>
    <dgm:pt modelId="{04681B7D-1F61-4B4A-B2F6-FC1E4466D69D}" type="pres">
      <dgm:prSet presAssocID="{144F98A3-41F6-C545-BE6F-7AE8387287EB}" presName="node" presStyleLbl="node1" presStyleIdx="0" presStyleCnt="6" custScaleY="135325">
        <dgm:presLayoutVars>
          <dgm:bulletEnabled val="1"/>
        </dgm:presLayoutVars>
      </dgm:prSet>
      <dgm:spPr/>
      <dgm:t>
        <a:bodyPr/>
        <a:lstStyle/>
        <a:p>
          <a:endParaRPr lang="en-US"/>
        </a:p>
      </dgm:t>
    </dgm:pt>
    <dgm:pt modelId="{25E643AE-8778-664C-B9B7-09F5CE7A5C70}" type="pres">
      <dgm:prSet presAssocID="{4E5AC8DD-85F2-A748-825F-A17DBA766B6D}" presName="sibTrans" presStyleCnt="0"/>
      <dgm:spPr/>
    </dgm:pt>
    <dgm:pt modelId="{288634CF-56E5-0747-B272-33655B111B8A}" type="pres">
      <dgm:prSet presAssocID="{3E0EF09E-A62C-DB48-B148-5B80390B85E5}" presName="node" presStyleLbl="node1" presStyleIdx="1" presStyleCnt="6" custScaleY="135325">
        <dgm:presLayoutVars>
          <dgm:bulletEnabled val="1"/>
        </dgm:presLayoutVars>
      </dgm:prSet>
      <dgm:spPr/>
      <dgm:t>
        <a:bodyPr/>
        <a:lstStyle/>
        <a:p>
          <a:endParaRPr lang="en-US"/>
        </a:p>
      </dgm:t>
    </dgm:pt>
    <dgm:pt modelId="{9873483F-DE12-6745-9D85-049F8AF2EE33}" type="pres">
      <dgm:prSet presAssocID="{4C177D14-A029-A348-9DD5-9A880F7680A4}" presName="sibTrans" presStyleCnt="0"/>
      <dgm:spPr/>
    </dgm:pt>
    <dgm:pt modelId="{0DF8D5DE-28C4-A84E-BC30-C160284C8735}" type="pres">
      <dgm:prSet presAssocID="{93D7A872-E8E3-0F4E-A809-D80C597FA1CE}" presName="node" presStyleLbl="node1" presStyleIdx="2" presStyleCnt="6" custScaleY="135325" custLinFactNeighborX="0" custLinFactNeighborY="-4902">
        <dgm:presLayoutVars>
          <dgm:bulletEnabled val="1"/>
        </dgm:presLayoutVars>
      </dgm:prSet>
      <dgm:spPr/>
      <dgm:t>
        <a:bodyPr/>
        <a:lstStyle/>
        <a:p>
          <a:endParaRPr lang="en-US"/>
        </a:p>
      </dgm:t>
    </dgm:pt>
    <dgm:pt modelId="{30FFE7E6-8CD1-6940-AD74-C98F7E0CA936}" type="pres">
      <dgm:prSet presAssocID="{970B158C-B719-1840-BAA0-7C275CEEC452}" presName="sibTrans" presStyleCnt="0"/>
      <dgm:spPr/>
    </dgm:pt>
    <dgm:pt modelId="{8E379519-6275-AF48-85FC-EC170A541444}" type="pres">
      <dgm:prSet presAssocID="{2346C7BF-7CB6-2C4E-A56A-02F5AC853990}" presName="node" presStyleLbl="node1" presStyleIdx="3" presStyleCnt="6" custScaleY="126485">
        <dgm:presLayoutVars>
          <dgm:bulletEnabled val="1"/>
        </dgm:presLayoutVars>
      </dgm:prSet>
      <dgm:spPr/>
      <dgm:t>
        <a:bodyPr/>
        <a:lstStyle/>
        <a:p>
          <a:endParaRPr lang="en-US"/>
        </a:p>
      </dgm:t>
    </dgm:pt>
    <dgm:pt modelId="{E4609D6F-08F5-8C4F-8BF6-1DC9EF66AE79}" type="pres">
      <dgm:prSet presAssocID="{48AAF903-9C73-CC42-9D66-74CA7ECE4F2E}" presName="sibTrans" presStyleCnt="0"/>
      <dgm:spPr/>
    </dgm:pt>
    <dgm:pt modelId="{784BF856-B0A4-CE4D-AED3-657FE9CCF92F}" type="pres">
      <dgm:prSet presAssocID="{940960D0-7CC0-894E-B519-BB418C82ECAD}" presName="node" presStyleLbl="node1" presStyleIdx="4" presStyleCnt="6" custScaleY="128399" custLinFactNeighborX="-387" custLinFactNeighborY="-4710">
        <dgm:presLayoutVars>
          <dgm:bulletEnabled val="1"/>
        </dgm:presLayoutVars>
      </dgm:prSet>
      <dgm:spPr/>
      <dgm:t>
        <a:bodyPr/>
        <a:lstStyle/>
        <a:p>
          <a:endParaRPr lang="en-US"/>
        </a:p>
      </dgm:t>
    </dgm:pt>
    <dgm:pt modelId="{789B11D0-6488-1F4A-99FD-0886D79EF2CB}" type="pres">
      <dgm:prSet presAssocID="{5E77DAC7-C6C0-8D4A-9B49-8180A92FBDD9}" presName="sibTrans" presStyleCnt="0"/>
      <dgm:spPr/>
    </dgm:pt>
    <dgm:pt modelId="{4F7AE13C-6827-7A43-BDBA-7B9650BA2B5A}" type="pres">
      <dgm:prSet presAssocID="{473CDFDC-6DEC-0F41-9FFD-1B6A1007AFBF}" presName="node" presStyleLbl="node1" presStyleIdx="5" presStyleCnt="6" custScaleY="128399">
        <dgm:presLayoutVars>
          <dgm:bulletEnabled val="1"/>
        </dgm:presLayoutVars>
      </dgm:prSet>
      <dgm:spPr/>
      <dgm:t>
        <a:bodyPr/>
        <a:lstStyle/>
        <a:p>
          <a:endParaRPr lang="en-US"/>
        </a:p>
      </dgm:t>
    </dgm:pt>
  </dgm:ptLst>
  <dgm:cxnLst>
    <dgm:cxn modelId="{E6C815BD-2B1C-E24B-8C29-F4F135F7D8D3}" srcId="{85141CA1-480F-3345-8761-23CB60F9AE7D}" destId="{2346C7BF-7CB6-2C4E-A56A-02F5AC853990}" srcOrd="3" destOrd="0" parTransId="{F3A4EAC3-469F-4747-9771-6804865076F3}" sibTransId="{48AAF903-9C73-CC42-9D66-74CA7ECE4F2E}"/>
    <dgm:cxn modelId="{FA4D3904-5E36-744E-B98D-D6D5BFCF0EC8}" type="presOf" srcId="{93D7A872-E8E3-0F4E-A809-D80C597FA1CE}" destId="{0DF8D5DE-28C4-A84E-BC30-C160284C8735}" srcOrd="0" destOrd="0" presId="urn:microsoft.com/office/officeart/2005/8/layout/default"/>
    <dgm:cxn modelId="{80889228-C3A5-6346-B36C-7355D8839774}" srcId="{85141CA1-480F-3345-8761-23CB60F9AE7D}" destId="{473CDFDC-6DEC-0F41-9FFD-1B6A1007AFBF}" srcOrd="5" destOrd="0" parTransId="{AFDFDE22-D76C-1540-B01E-CB3BA204B400}" sibTransId="{DD666055-0379-2A46-BBE2-82EF1A2362C0}"/>
    <dgm:cxn modelId="{248D4AD7-E2D6-6446-8F4C-503D5E238FA3}" type="presOf" srcId="{85141CA1-480F-3345-8761-23CB60F9AE7D}" destId="{64927494-83CB-E943-8CE2-5C943DB4D094}" srcOrd="0" destOrd="0" presId="urn:microsoft.com/office/officeart/2005/8/layout/default"/>
    <dgm:cxn modelId="{10ADEBED-C1EF-D947-8814-592B0BEB75B3}" type="presOf" srcId="{940960D0-7CC0-894E-B519-BB418C82ECAD}" destId="{784BF856-B0A4-CE4D-AED3-657FE9CCF92F}" srcOrd="0" destOrd="0" presId="urn:microsoft.com/office/officeart/2005/8/layout/default"/>
    <dgm:cxn modelId="{08DF0E00-2F09-D345-9F7A-484BA7DDA38A}" type="presOf" srcId="{2346C7BF-7CB6-2C4E-A56A-02F5AC853990}" destId="{8E379519-6275-AF48-85FC-EC170A541444}" srcOrd="0" destOrd="0" presId="urn:microsoft.com/office/officeart/2005/8/layout/default"/>
    <dgm:cxn modelId="{87CCF6D2-B972-F848-A941-5D8EF5F96003}" type="presOf" srcId="{3E0EF09E-A62C-DB48-B148-5B80390B85E5}" destId="{288634CF-56E5-0747-B272-33655B111B8A}" srcOrd="0" destOrd="0" presId="urn:microsoft.com/office/officeart/2005/8/layout/default"/>
    <dgm:cxn modelId="{468D3ADE-1FED-0048-AA6F-A545267D78ED}" srcId="{85141CA1-480F-3345-8761-23CB60F9AE7D}" destId="{3E0EF09E-A62C-DB48-B148-5B80390B85E5}" srcOrd="1" destOrd="0" parTransId="{175C9DE3-E323-D942-826E-F71C9895F8D4}" sibTransId="{4C177D14-A029-A348-9DD5-9A880F7680A4}"/>
    <dgm:cxn modelId="{B25855D2-0ECE-1C47-8223-D93F7D785222}" type="presOf" srcId="{144F98A3-41F6-C545-BE6F-7AE8387287EB}" destId="{04681B7D-1F61-4B4A-B2F6-FC1E4466D69D}" srcOrd="0" destOrd="0" presId="urn:microsoft.com/office/officeart/2005/8/layout/default"/>
    <dgm:cxn modelId="{2BF345D4-0207-2346-9D7A-19CFCE88D66D}" type="presOf" srcId="{473CDFDC-6DEC-0F41-9FFD-1B6A1007AFBF}" destId="{4F7AE13C-6827-7A43-BDBA-7B9650BA2B5A}" srcOrd="0" destOrd="0" presId="urn:microsoft.com/office/officeart/2005/8/layout/default"/>
    <dgm:cxn modelId="{03ED4A9F-3692-BD44-B71A-CDE4EE46491F}" srcId="{85141CA1-480F-3345-8761-23CB60F9AE7D}" destId="{940960D0-7CC0-894E-B519-BB418C82ECAD}" srcOrd="4" destOrd="0" parTransId="{460D5906-F849-704A-84D6-92A7CE0BD92A}" sibTransId="{5E77DAC7-C6C0-8D4A-9B49-8180A92FBDD9}"/>
    <dgm:cxn modelId="{4C273030-5DC5-3843-A279-0BFF397BD623}" srcId="{85141CA1-480F-3345-8761-23CB60F9AE7D}" destId="{144F98A3-41F6-C545-BE6F-7AE8387287EB}" srcOrd="0" destOrd="0" parTransId="{3110C73E-0BC3-1E4D-AC69-F9587652BEC5}" sibTransId="{4E5AC8DD-85F2-A748-825F-A17DBA766B6D}"/>
    <dgm:cxn modelId="{B54173E6-D508-F349-9D8B-C3DA336A8C9A}" srcId="{85141CA1-480F-3345-8761-23CB60F9AE7D}" destId="{93D7A872-E8E3-0F4E-A809-D80C597FA1CE}" srcOrd="2" destOrd="0" parTransId="{15E7155E-CD22-2945-89D9-8AE432BD92DC}" sibTransId="{970B158C-B719-1840-BAA0-7C275CEEC452}"/>
    <dgm:cxn modelId="{97FC5973-ECF5-E844-97F9-4A2BEBB485F5}" type="presParOf" srcId="{64927494-83CB-E943-8CE2-5C943DB4D094}" destId="{04681B7D-1F61-4B4A-B2F6-FC1E4466D69D}" srcOrd="0" destOrd="0" presId="urn:microsoft.com/office/officeart/2005/8/layout/default"/>
    <dgm:cxn modelId="{177CB042-3A71-E64C-B9DA-7605252F6F90}" type="presParOf" srcId="{64927494-83CB-E943-8CE2-5C943DB4D094}" destId="{25E643AE-8778-664C-B9B7-09F5CE7A5C70}" srcOrd="1" destOrd="0" presId="urn:microsoft.com/office/officeart/2005/8/layout/default"/>
    <dgm:cxn modelId="{983E93E6-F1E6-A54D-98F5-B5187E1D587E}" type="presParOf" srcId="{64927494-83CB-E943-8CE2-5C943DB4D094}" destId="{288634CF-56E5-0747-B272-33655B111B8A}" srcOrd="2" destOrd="0" presId="urn:microsoft.com/office/officeart/2005/8/layout/default"/>
    <dgm:cxn modelId="{A3F46564-5A83-BB43-A42B-D818C96025E3}" type="presParOf" srcId="{64927494-83CB-E943-8CE2-5C943DB4D094}" destId="{9873483F-DE12-6745-9D85-049F8AF2EE33}" srcOrd="3" destOrd="0" presId="urn:microsoft.com/office/officeart/2005/8/layout/default"/>
    <dgm:cxn modelId="{B878BBEF-AD73-A444-8FD5-8B99E9E65EA2}" type="presParOf" srcId="{64927494-83CB-E943-8CE2-5C943DB4D094}" destId="{0DF8D5DE-28C4-A84E-BC30-C160284C8735}" srcOrd="4" destOrd="0" presId="urn:microsoft.com/office/officeart/2005/8/layout/default"/>
    <dgm:cxn modelId="{D1C55545-E34C-D142-8FB4-77324E28C3E0}" type="presParOf" srcId="{64927494-83CB-E943-8CE2-5C943DB4D094}" destId="{30FFE7E6-8CD1-6940-AD74-C98F7E0CA936}" srcOrd="5" destOrd="0" presId="urn:microsoft.com/office/officeart/2005/8/layout/default"/>
    <dgm:cxn modelId="{2D6A6633-2A54-D644-9629-314B17BF06D9}" type="presParOf" srcId="{64927494-83CB-E943-8CE2-5C943DB4D094}" destId="{8E379519-6275-AF48-85FC-EC170A541444}" srcOrd="6" destOrd="0" presId="urn:microsoft.com/office/officeart/2005/8/layout/default"/>
    <dgm:cxn modelId="{AF437F1A-4120-BE4D-998B-56E946FFA7A4}" type="presParOf" srcId="{64927494-83CB-E943-8CE2-5C943DB4D094}" destId="{E4609D6F-08F5-8C4F-8BF6-1DC9EF66AE79}" srcOrd="7" destOrd="0" presId="urn:microsoft.com/office/officeart/2005/8/layout/default"/>
    <dgm:cxn modelId="{B124F7EC-DF9D-C944-A6B7-3D0CF98A677C}" type="presParOf" srcId="{64927494-83CB-E943-8CE2-5C943DB4D094}" destId="{784BF856-B0A4-CE4D-AED3-657FE9CCF92F}" srcOrd="8" destOrd="0" presId="urn:microsoft.com/office/officeart/2005/8/layout/default"/>
    <dgm:cxn modelId="{724F3497-AADF-6C4A-A7FC-DFCF7E721D3C}" type="presParOf" srcId="{64927494-83CB-E943-8CE2-5C943DB4D094}" destId="{789B11D0-6488-1F4A-99FD-0886D79EF2CB}" srcOrd="9" destOrd="0" presId="urn:microsoft.com/office/officeart/2005/8/layout/default"/>
    <dgm:cxn modelId="{3E83D112-EDC1-9643-A677-4335BECDC107}" type="presParOf" srcId="{64927494-83CB-E943-8CE2-5C943DB4D094}" destId="{4F7AE13C-6827-7A43-BDBA-7B9650BA2B5A}"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141CA1-480F-3345-8761-23CB60F9AE7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44F98A3-41F6-C545-BE6F-7AE8387287EB}">
      <dgm:prSet phldrT="[Text]" custT="1"/>
      <dgm:spPr/>
      <dgm:t>
        <a:bodyPr/>
        <a:lstStyle/>
        <a:p>
          <a:pPr algn="ctr"/>
          <a:r>
            <a:rPr lang="en-US" sz="1400" dirty="0" smtClean="0">
              <a:solidFill>
                <a:schemeClr val="tx1"/>
              </a:solidFill>
            </a:rPr>
            <a:t>The prosecutors ask for a sentence that will </a:t>
          </a:r>
        </a:p>
        <a:p>
          <a:pPr algn="ctr"/>
          <a:r>
            <a:rPr lang="en-US" sz="1400" dirty="0" smtClean="0">
              <a:solidFill>
                <a:schemeClr val="tx1"/>
              </a:solidFill>
            </a:rPr>
            <a:t>Prevent future crimes</a:t>
          </a:r>
        </a:p>
        <a:p>
          <a:pPr algn="ctr"/>
          <a:endParaRPr lang="en-US" sz="1400" dirty="0" smtClean="0">
            <a:solidFill>
              <a:schemeClr val="tx1"/>
            </a:solidFill>
          </a:endParaRPr>
        </a:p>
        <a:p>
          <a:pPr algn="ctr"/>
          <a:r>
            <a:rPr lang="en-US" sz="1400" dirty="0" smtClean="0">
              <a:solidFill>
                <a:schemeClr val="tx1"/>
              </a:solidFill>
            </a:rPr>
            <a:t>Rehabilitate the defendant</a:t>
          </a:r>
        </a:p>
        <a:p>
          <a:pPr algn="ctr"/>
          <a:endParaRPr lang="en-US" sz="1400" dirty="0" smtClean="0">
            <a:solidFill>
              <a:schemeClr val="tx1"/>
            </a:solidFill>
          </a:endParaRPr>
        </a:p>
        <a:p>
          <a:pPr algn="ctr"/>
          <a:r>
            <a:rPr lang="en-US" sz="1400" dirty="0" smtClean="0">
              <a:solidFill>
                <a:schemeClr val="tx1"/>
              </a:solidFill>
            </a:rPr>
            <a:t>Punish the defendant</a:t>
          </a:r>
          <a:endParaRPr lang="en-US" sz="1400" dirty="0">
            <a:solidFill>
              <a:schemeClr val="tx1"/>
            </a:solidFill>
          </a:endParaRPr>
        </a:p>
      </dgm:t>
    </dgm:pt>
    <dgm:pt modelId="{3110C73E-0BC3-1E4D-AC69-F9587652BEC5}" type="parTrans" cxnId="{4C273030-5DC5-3843-A279-0BFF397BD623}">
      <dgm:prSet/>
      <dgm:spPr/>
      <dgm:t>
        <a:bodyPr/>
        <a:lstStyle/>
        <a:p>
          <a:endParaRPr lang="en-US"/>
        </a:p>
      </dgm:t>
    </dgm:pt>
    <dgm:pt modelId="{4E5AC8DD-85F2-A748-825F-A17DBA766B6D}" type="sibTrans" cxnId="{4C273030-5DC5-3843-A279-0BFF397BD623}">
      <dgm:prSet/>
      <dgm:spPr/>
      <dgm:t>
        <a:bodyPr/>
        <a:lstStyle/>
        <a:p>
          <a:endParaRPr lang="en-US"/>
        </a:p>
      </dgm:t>
    </dgm:pt>
    <dgm:pt modelId="{3E0EF09E-A62C-DB48-B148-5B80390B85E5}">
      <dgm:prSet phldrT="[Text]"/>
      <dgm:spPr/>
      <dgm:t>
        <a:bodyPr/>
        <a:lstStyle/>
        <a:p>
          <a:r>
            <a:rPr lang="en-US" dirty="0" smtClean="0">
              <a:solidFill>
                <a:schemeClr val="tx1"/>
              </a:solidFill>
            </a:rPr>
            <a:t>The prosecutors must prove their case</a:t>
          </a:r>
        </a:p>
        <a:p>
          <a:endParaRPr lang="en-US" dirty="0" smtClean="0">
            <a:solidFill>
              <a:schemeClr val="tx1"/>
            </a:solidFill>
          </a:endParaRPr>
        </a:p>
        <a:p>
          <a:r>
            <a:rPr lang="en-US" dirty="0" smtClean="0">
              <a:solidFill>
                <a:schemeClr val="tx1"/>
              </a:solidFill>
            </a:rPr>
            <a:t>Beyond any doubt</a:t>
          </a:r>
        </a:p>
        <a:p>
          <a:endParaRPr lang="en-US" dirty="0" smtClean="0">
            <a:solidFill>
              <a:schemeClr val="tx1"/>
            </a:solidFill>
          </a:endParaRPr>
        </a:p>
        <a:p>
          <a:r>
            <a:rPr lang="en-US" dirty="0" smtClean="0">
              <a:solidFill>
                <a:schemeClr val="tx1"/>
              </a:solidFill>
            </a:rPr>
            <a:t>Beyond a reasonable doubt</a:t>
          </a:r>
        </a:p>
        <a:p>
          <a:endParaRPr lang="en-US" dirty="0" smtClean="0">
            <a:solidFill>
              <a:schemeClr val="tx1"/>
            </a:solidFill>
          </a:endParaRPr>
        </a:p>
        <a:p>
          <a:r>
            <a:rPr lang="en-US" dirty="0" smtClean="0">
              <a:solidFill>
                <a:schemeClr val="tx1"/>
              </a:solidFill>
            </a:rPr>
            <a:t>Beyond a shadow of a doubt</a:t>
          </a:r>
          <a:endParaRPr lang="en-US" dirty="0"/>
        </a:p>
      </dgm:t>
    </dgm:pt>
    <dgm:pt modelId="{175C9DE3-E323-D942-826E-F71C9895F8D4}" type="parTrans" cxnId="{468D3ADE-1FED-0048-AA6F-A545267D78ED}">
      <dgm:prSet/>
      <dgm:spPr/>
      <dgm:t>
        <a:bodyPr/>
        <a:lstStyle/>
        <a:p>
          <a:endParaRPr lang="en-US"/>
        </a:p>
      </dgm:t>
    </dgm:pt>
    <dgm:pt modelId="{4C177D14-A029-A348-9DD5-9A880F7680A4}" type="sibTrans" cxnId="{468D3ADE-1FED-0048-AA6F-A545267D78ED}">
      <dgm:prSet/>
      <dgm:spPr/>
      <dgm:t>
        <a:bodyPr/>
        <a:lstStyle/>
        <a:p>
          <a:endParaRPr lang="en-US"/>
        </a:p>
      </dgm:t>
    </dgm:pt>
    <dgm:pt modelId="{2346C7BF-7CB6-2C4E-A56A-02F5AC853990}">
      <dgm:prSet phldrT="[Text]"/>
      <dgm:spPr/>
      <dgm:t>
        <a:bodyPr/>
        <a:lstStyle/>
        <a:p>
          <a:r>
            <a:rPr lang="en-US" dirty="0" smtClean="0">
              <a:solidFill>
                <a:schemeClr val="tx1"/>
              </a:solidFill>
            </a:rPr>
            <a:t>The prosecutors use the following to prepare a “probable cause statement”</a:t>
          </a:r>
        </a:p>
        <a:p>
          <a:endParaRPr lang="en-US" dirty="0" smtClean="0">
            <a:solidFill>
              <a:schemeClr val="tx1"/>
            </a:solidFill>
          </a:endParaRPr>
        </a:p>
        <a:p>
          <a:r>
            <a:rPr lang="en-US" dirty="0" smtClean="0">
              <a:solidFill>
                <a:schemeClr val="tx1"/>
              </a:solidFill>
            </a:rPr>
            <a:t>Aggravating factors</a:t>
          </a:r>
        </a:p>
        <a:p>
          <a:endParaRPr lang="en-US" dirty="0" smtClean="0">
            <a:solidFill>
              <a:schemeClr val="tx1"/>
            </a:solidFill>
          </a:endParaRPr>
        </a:p>
        <a:p>
          <a:r>
            <a:rPr lang="en-US" dirty="0" smtClean="0">
              <a:solidFill>
                <a:schemeClr val="tx1"/>
              </a:solidFill>
            </a:rPr>
            <a:t>      Attorney-Client Privilege</a:t>
          </a:r>
        </a:p>
        <a:p>
          <a:endParaRPr lang="en-US" dirty="0" smtClean="0">
            <a:solidFill>
              <a:schemeClr val="tx1"/>
            </a:solidFill>
          </a:endParaRPr>
        </a:p>
        <a:p>
          <a:r>
            <a:rPr lang="en-US" dirty="0" smtClean="0">
              <a:solidFill>
                <a:schemeClr val="tx1"/>
              </a:solidFill>
            </a:rPr>
            <a:t>              information in the police report</a:t>
          </a:r>
        </a:p>
        <a:p>
          <a:endParaRPr lang="en-US" dirty="0" smtClean="0">
            <a:solidFill>
              <a:schemeClr val="tx1"/>
            </a:solidFill>
          </a:endParaRPr>
        </a:p>
      </dgm:t>
    </dgm:pt>
    <dgm:pt modelId="{F3A4EAC3-469F-4747-9771-6804865076F3}" type="parTrans" cxnId="{E6C815BD-2B1C-E24B-8C29-F4F135F7D8D3}">
      <dgm:prSet/>
      <dgm:spPr/>
      <dgm:t>
        <a:bodyPr/>
        <a:lstStyle/>
        <a:p>
          <a:endParaRPr lang="en-US"/>
        </a:p>
      </dgm:t>
    </dgm:pt>
    <dgm:pt modelId="{48AAF903-9C73-CC42-9D66-74CA7ECE4F2E}" type="sibTrans" cxnId="{E6C815BD-2B1C-E24B-8C29-F4F135F7D8D3}">
      <dgm:prSet/>
      <dgm:spPr/>
      <dgm:t>
        <a:bodyPr/>
        <a:lstStyle/>
        <a:p>
          <a:endParaRPr lang="en-US"/>
        </a:p>
      </dgm:t>
    </dgm:pt>
    <dgm:pt modelId="{940960D0-7CC0-894E-B519-BB418C82ECAD}">
      <dgm:prSet phldrT="[Text]"/>
      <dgm:spPr/>
      <dgm:t>
        <a:bodyPr/>
        <a:lstStyle/>
        <a:p>
          <a:r>
            <a:rPr lang="en-US" dirty="0" smtClean="0">
              <a:solidFill>
                <a:schemeClr val="tx1"/>
              </a:solidFill>
            </a:rPr>
            <a:t>The prosecutors  act on behalf of the state to obtain</a:t>
          </a:r>
        </a:p>
        <a:p>
          <a:endParaRPr lang="en-US" dirty="0" smtClean="0">
            <a:solidFill>
              <a:schemeClr val="tx1"/>
            </a:solidFill>
          </a:endParaRPr>
        </a:p>
        <a:p>
          <a:r>
            <a:rPr lang="en-US" dirty="0" smtClean="0">
              <a:solidFill>
                <a:schemeClr val="tx1"/>
              </a:solidFill>
            </a:rPr>
            <a:t>      Revenge for the victim</a:t>
          </a:r>
        </a:p>
        <a:p>
          <a:endParaRPr lang="en-US" dirty="0" smtClean="0">
            <a:solidFill>
              <a:schemeClr val="tx1"/>
            </a:solidFill>
          </a:endParaRPr>
        </a:p>
        <a:p>
          <a:r>
            <a:rPr lang="en-US" dirty="0" smtClean="0">
              <a:solidFill>
                <a:schemeClr val="tx1"/>
              </a:solidFill>
            </a:rPr>
            <a:t>Restitution if the victim had financial losses</a:t>
          </a:r>
        </a:p>
        <a:p>
          <a:r>
            <a:rPr lang="en-US" dirty="0" smtClean="0">
              <a:solidFill>
                <a:schemeClr val="tx1"/>
              </a:solidFill>
            </a:rPr>
            <a:t>All of the above</a:t>
          </a:r>
          <a:endParaRPr lang="en-US" dirty="0"/>
        </a:p>
      </dgm:t>
    </dgm:pt>
    <dgm:pt modelId="{460D5906-F849-704A-84D6-92A7CE0BD92A}" type="parTrans" cxnId="{03ED4A9F-3692-BD44-B71A-CDE4EE46491F}">
      <dgm:prSet/>
      <dgm:spPr/>
      <dgm:t>
        <a:bodyPr/>
        <a:lstStyle/>
        <a:p>
          <a:endParaRPr lang="en-US"/>
        </a:p>
      </dgm:t>
    </dgm:pt>
    <dgm:pt modelId="{5E77DAC7-C6C0-8D4A-9B49-8180A92FBDD9}" type="sibTrans" cxnId="{03ED4A9F-3692-BD44-B71A-CDE4EE46491F}">
      <dgm:prSet/>
      <dgm:spPr/>
      <dgm:t>
        <a:bodyPr/>
        <a:lstStyle/>
        <a:p>
          <a:endParaRPr lang="en-US"/>
        </a:p>
      </dgm:t>
    </dgm:pt>
    <dgm:pt modelId="{473CDFDC-6DEC-0F41-9FFD-1B6A1007AFBF}">
      <dgm:prSet phldrT="[Text]"/>
      <dgm:spPr/>
      <dgm:t>
        <a:bodyPr/>
        <a:lstStyle/>
        <a:p>
          <a:r>
            <a:rPr lang="en-US" dirty="0" smtClean="0">
              <a:solidFill>
                <a:schemeClr val="tx1"/>
              </a:solidFill>
            </a:rPr>
            <a:t>The  prosecuting attorneys can speak to the defendant at any time to discuss the facts of his/her case.</a:t>
          </a:r>
        </a:p>
        <a:p>
          <a:endParaRPr lang="en-US" dirty="0" smtClean="0">
            <a:solidFill>
              <a:schemeClr val="tx1"/>
            </a:solidFill>
          </a:endParaRPr>
        </a:p>
        <a:p>
          <a:r>
            <a:rPr lang="en-US" dirty="0" smtClean="0">
              <a:solidFill>
                <a:schemeClr val="tx1"/>
              </a:solidFill>
            </a:rPr>
            <a:t>True</a:t>
          </a:r>
        </a:p>
        <a:p>
          <a:endParaRPr lang="en-US" dirty="0" smtClean="0">
            <a:solidFill>
              <a:schemeClr val="tx1"/>
            </a:solidFill>
          </a:endParaRPr>
        </a:p>
        <a:p>
          <a:r>
            <a:rPr lang="en-US" dirty="0" smtClean="0">
              <a:solidFill>
                <a:schemeClr val="tx1"/>
              </a:solidFill>
            </a:rPr>
            <a:t>False </a:t>
          </a:r>
          <a:endParaRPr lang="en-US" dirty="0"/>
        </a:p>
      </dgm:t>
    </dgm:pt>
    <dgm:pt modelId="{AFDFDE22-D76C-1540-B01E-CB3BA204B400}" type="parTrans" cxnId="{80889228-C3A5-6346-B36C-7355D8839774}">
      <dgm:prSet/>
      <dgm:spPr/>
      <dgm:t>
        <a:bodyPr/>
        <a:lstStyle/>
        <a:p>
          <a:endParaRPr lang="en-US"/>
        </a:p>
      </dgm:t>
    </dgm:pt>
    <dgm:pt modelId="{DD666055-0379-2A46-BBE2-82EF1A2362C0}" type="sibTrans" cxnId="{80889228-C3A5-6346-B36C-7355D8839774}">
      <dgm:prSet/>
      <dgm:spPr/>
      <dgm:t>
        <a:bodyPr/>
        <a:lstStyle/>
        <a:p>
          <a:endParaRPr lang="en-US"/>
        </a:p>
      </dgm:t>
    </dgm:pt>
    <dgm:pt modelId="{93D7A872-E8E3-0F4E-A809-D80C597FA1CE}">
      <dgm:prSet/>
      <dgm:spPr/>
      <dgm:t>
        <a:bodyPr/>
        <a:lstStyle/>
        <a:p>
          <a:r>
            <a:rPr lang="en-US" dirty="0" smtClean="0">
              <a:solidFill>
                <a:schemeClr val="tx1"/>
              </a:solidFill>
            </a:rPr>
            <a:t>The prosecutors are responsible for the accuracy of the </a:t>
          </a:r>
        </a:p>
        <a:p>
          <a:r>
            <a:rPr lang="en-US" dirty="0" smtClean="0">
              <a:solidFill>
                <a:schemeClr val="tx1"/>
              </a:solidFill>
            </a:rPr>
            <a:t>    Charging document and probable cause statement</a:t>
          </a:r>
        </a:p>
        <a:p>
          <a:r>
            <a:rPr lang="en-US" dirty="0" smtClean="0">
              <a:solidFill>
                <a:schemeClr val="tx1"/>
              </a:solidFill>
            </a:rPr>
            <a:t>    The biographical information about the defendant</a:t>
          </a:r>
        </a:p>
        <a:p>
          <a:r>
            <a:rPr lang="en-US" dirty="0" smtClean="0">
              <a:solidFill>
                <a:schemeClr val="tx1"/>
              </a:solidFill>
            </a:rPr>
            <a:t>The intake interview done by DJJ</a:t>
          </a:r>
        </a:p>
      </dgm:t>
    </dgm:pt>
    <dgm:pt modelId="{15E7155E-CD22-2945-89D9-8AE432BD92DC}" type="parTrans" cxnId="{B54173E6-D508-F349-9D8B-C3DA336A8C9A}">
      <dgm:prSet/>
      <dgm:spPr/>
      <dgm:t>
        <a:bodyPr/>
        <a:lstStyle/>
        <a:p>
          <a:endParaRPr lang="en-US"/>
        </a:p>
      </dgm:t>
    </dgm:pt>
    <dgm:pt modelId="{970B158C-B719-1840-BAA0-7C275CEEC452}" type="sibTrans" cxnId="{B54173E6-D508-F349-9D8B-C3DA336A8C9A}">
      <dgm:prSet/>
      <dgm:spPr/>
      <dgm:t>
        <a:bodyPr/>
        <a:lstStyle/>
        <a:p>
          <a:endParaRPr lang="en-US"/>
        </a:p>
      </dgm:t>
    </dgm:pt>
    <dgm:pt modelId="{64927494-83CB-E943-8CE2-5C943DB4D094}" type="pres">
      <dgm:prSet presAssocID="{85141CA1-480F-3345-8761-23CB60F9AE7D}" presName="diagram" presStyleCnt="0">
        <dgm:presLayoutVars>
          <dgm:dir/>
          <dgm:resizeHandles val="exact"/>
        </dgm:presLayoutVars>
      </dgm:prSet>
      <dgm:spPr/>
      <dgm:t>
        <a:bodyPr/>
        <a:lstStyle/>
        <a:p>
          <a:endParaRPr lang="en-US"/>
        </a:p>
      </dgm:t>
    </dgm:pt>
    <dgm:pt modelId="{04681B7D-1F61-4B4A-B2F6-FC1E4466D69D}" type="pres">
      <dgm:prSet presAssocID="{144F98A3-41F6-C545-BE6F-7AE8387287EB}" presName="node" presStyleLbl="node1" presStyleIdx="0" presStyleCnt="6" custScaleY="135325">
        <dgm:presLayoutVars>
          <dgm:bulletEnabled val="1"/>
        </dgm:presLayoutVars>
      </dgm:prSet>
      <dgm:spPr/>
      <dgm:t>
        <a:bodyPr/>
        <a:lstStyle/>
        <a:p>
          <a:endParaRPr lang="en-US"/>
        </a:p>
      </dgm:t>
    </dgm:pt>
    <dgm:pt modelId="{25E643AE-8778-664C-B9B7-09F5CE7A5C70}" type="pres">
      <dgm:prSet presAssocID="{4E5AC8DD-85F2-A748-825F-A17DBA766B6D}" presName="sibTrans" presStyleCnt="0"/>
      <dgm:spPr/>
    </dgm:pt>
    <dgm:pt modelId="{288634CF-56E5-0747-B272-33655B111B8A}" type="pres">
      <dgm:prSet presAssocID="{3E0EF09E-A62C-DB48-B148-5B80390B85E5}" presName="node" presStyleLbl="node1" presStyleIdx="1" presStyleCnt="6" custScaleY="135325">
        <dgm:presLayoutVars>
          <dgm:bulletEnabled val="1"/>
        </dgm:presLayoutVars>
      </dgm:prSet>
      <dgm:spPr/>
      <dgm:t>
        <a:bodyPr/>
        <a:lstStyle/>
        <a:p>
          <a:endParaRPr lang="en-US"/>
        </a:p>
      </dgm:t>
    </dgm:pt>
    <dgm:pt modelId="{9873483F-DE12-6745-9D85-049F8AF2EE33}" type="pres">
      <dgm:prSet presAssocID="{4C177D14-A029-A348-9DD5-9A880F7680A4}" presName="sibTrans" presStyleCnt="0"/>
      <dgm:spPr/>
    </dgm:pt>
    <dgm:pt modelId="{0DF8D5DE-28C4-A84E-BC30-C160284C8735}" type="pres">
      <dgm:prSet presAssocID="{93D7A872-E8E3-0F4E-A809-D80C597FA1CE}" presName="node" presStyleLbl="node1" presStyleIdx="2" presStyleCnt="6" custScaleY="135325" custLinFactNeighborX="0" custLinFactNeighborY="-4902">
        <dgm:presLayoutVars>
          <dgm:bulletEnabled val="1"/>
        </dgm:presLayoutVars>
      </dgm:prSet>
      <dgm:spPr/>
      <dgm:t>
        <a:bodyPr/>
        <a:lstStyle/>
        <a:p>
          <a:endParaRPr lang="en-US"/>
        </a:p>
      </dgm:t>
    </dgm:pt>
    <dgm:pt modelId="{30FFE7E6-8CD1-6940-AD74-C98F7E0CA936}" type="pres">
      <dgm:prSet presAssocID="{970B158C-B719-1840-BAA0-7C275CEEC452}" presName="sibTrans" presStyleCnt="0"/>
      <dgm:spPr/>
    </dgm:pt>
    <dgm:pt modelId="{8E379519-6275-AF48-85FC-EC170A541444}" type="pres">
      <dgm:prSet presAssocID="{2346C7BF-7CB6-2C4E-A56A-02F5AC853990}" presName="node" presStyleLbl="node1" presStyleIdx="3" presStyleCnt="6" custScaleY="126485">
        <dgm:presLayoutVars>
          <dgm:bulletEnabled val="1"/>
        </dgm:presLayoutVars>
      </dgm:prSet>
      <dgm:spPr/>
      <dgm:t>
        <a:bodyPr/>
        <a:lstStyle/>
        <a:p>
          <a:endParaRPr lang="en-US"/>
        </a:p>
      </dgm:t>
    </dgm:pt>
    <dgm:pt modelId="{E4609D6F-08F5-8C4F-8BF6-1DC9EF66AE79}" type="pres">
      <dgm:prSet presAssocID="{48AAF903-9C73-CC42-9D66-74CA7ECE4F2E}" presName="sibTrans" presStyleCnt="0"/>
      <dgm:spPr/>
    </dgm:pt>
    <dgm:pt modelId="{784BF856-B0A4-CE4D-AED3-657FE9CCF92F}" type="pres">
      <dgm:prSet presAssocID="{940960D0-7CC0-894E-B519-BB418C82ECAD}" presName="node" presStyleLbl="node1" presStyleIdx="4" presStyleCnt="6" custScaleY="128399">
        <dgm:presLayoutVars>
          <dgm:bulletEnabled val="1"/>
        </dgm:presLayoutVars>
      </dgm:prSet>
      <dgm:spPr/>
      <dgm:t>
        <a:bodyPr/>
        <a:lstStyle/>
        <a:p>
          <a:endParaRPr lang="en-US"/>
        </a:p>
      </dgm:t>
    </dgm:pt>
    <dgm:pt modelId="{789B11D0-6488-1F4A-99FD-0886D79EF2CB}" type="pres">
      <dgm:prSet presAssocID="{5E77DAC7-C6C0-8D4A-9B49-8180A92FBDD9}" presName="sibTrans" presStyleCnt="0"/>
      <dgm:spPr/>
    </dgm:pt>
    <dgm:pt modelId="{4F7AE13C-6827-7A43-BDBA-7B9650BA2B5A}" type="pres">
      <dgm:prSet presAssocID="{473CDFDC-6DEC-0F41-9FFD-1B6A1007AFBF}" presName="node" presStyleLbl="node1" presStyleIdx="5" presStyleCnt="6" custScaleY="128399">
        <dgm:presLayoutVars>
          <dgm:bulletEnabled val="1"/>
        </dgm:presLayoutVars>
      </dgm:prSet>
      <dgm:spPr/>
      <dgm:t>
        <a:bodyPr/>
        <a:lstStyle/>
        <a:p>
          <a:endParaRPr lang="en-US"/>
        </a:p>
      </dgm:t>
    </dgm:pt>
  </dgm:ptLst>
  <dgm:cxnLst>
    <dgm:cxn modelId="{E276F555-B3BB-3942-AD7B-7CA155186ED1}" type="presOf" srcId="{2346C7BF-7CB6-2C4E-A56A-02F5AC853990}" destId="{8E379519-6275-AF48-85FC-EC170A541444}" srcOrd="0" destOrd="0" presId="urn:microsoft.com/office/officeart/2005/8/layout/default"/>
    <dgm:cxn modelId="{E6C815BD-2B1C-E24B-8C29-F4F135F7D8D3}" srcId="{85141CA1-480F-3345-8761-23CB60F9AE7D}" destId="{2346C7BF-7CB6-2C4E-A56A-02F5AC853990}" srcOrd="3" destOrd="0" parTransId="{F3A4EAC3-469F-4747-9771-6804865076F3}" sibTransId="{48AAF903-9C73-CC42-9D66-74CA7ECE4F2E}"/>
    <dgm:cxn modelId="{80889228-C3A5-6346-B36C-7355D8839774}" srcId="{85141CA1-480F-3345-8761-23CB60F9AE7D}" destId="{473CDFDC-6DEC-0F41-9FFD-1B6A1007AFBF}" srcOrd="5" destOrd="0" parTransId="{AFDFDE22-D76C-1540-B01E-CB3BA204B400}" sibTransId="{DD666055-0379-2A46-BBE2-82EF1A2362C0}"/>
    <dgm:cxn modelId="{6D1F05C4-D4DC-5F4C-8931-17AD28FED191}" type="presOf" srcId="{473CDFDC-6DEC-0F41-9FFD-1B6A1007AFBF}" destId="{4F7AE13C-6827-7A43-BDBA-7B9650BA2B5A}" srcOrd="0" destOrd="0" presId="urn:microsoft.com/office/officeart/2005/8/layout/default"/>
    <dgm:cxn modelId="{C3C9E921-8B3C-5E45-9B32-2AE73F69CA88}" type="presOf" srcId="{940960D0-7CC0-894E-B519-BB418C82ECAD}" destId="{784BF856-B0A4-CE4D-AED3-657FE9CCF92F}" srcOrd="0" destOrd="0" presId="urn:microsoft.com/office/officeart/2005/8/layout/default"/>
    <dgm:cxn modelId="{3D012064-FC04-C141-9C33-15D228695128}" type="presOf" srcId="{144F98A3-41F6-C545-BE6F-7AE8387287EB}" destId="{04681B7D-1F61-4B4A-B2F6-FC1E4466D69D}" srcOrd="0" destOrd="0" presId="urn:microsoft.com/office/officeart/2005/8/layout/default"/>
    <dgm:cxn modelId="{468D3ADE-1FED-0048-AA6F-A545267D78ED}" srcId="{85141CA1-480F-3345-8761-23CB60F9AE7D}" destId="{3E0EF09E-A62C-DB48-B148-5B80390B85E5}" srcOrd="1" destOrd="0" parTransId="{175C9DE3-E323-D942-826E-F71C9895F8D4}" sibTransId="{4C177D14-A029-A348-9DD5-9A880F7680A4}"/>
    <dgm:cxn modelId="{9407A46E-0308-DF48-B7D8-C469F6351EB3}" type="presOf" srcId="{3E0EF09E-A62C-DB48-B148-5B80390B85E5}" destId="{288634CF-56E5-0747-B272-33655B111B8A}" srcOrd="0" destOrd="0" presId="urn:microsoft.com/office/officeart/2005/8/layout/default"/>
    <dgm:cxn modelId="{80B35D06-D2D9-C54A-8A3C-B30AC7F0C3BF}" type="presOf" srcId="{85141CA1-480F-3345-8761-23CB60F9AE7D}" destId="{64927494-83CB-E943-8CE2-5C943DB4D094}" srcOrd="0" destOrd="0" presId="urn:microsoft.com/office/officeart/2005/8/layout/default"/>
    <dgm:cxn modelId="{393F2398-20E7-C04D-9C34-0E798F4E36D4}" type="presOf" srcId="{93D7A872-E8E3-0F4E-A809-D80C597FA1CE}" destId="{0DF8D5DE-28C4-A84E-BC30-C160284C8735}" srcOrd="0" destOrd="0" presId="urn:microsoft.com/office/officeart/2005/8/layout/default"/>
    <dgm:cxn modelId="{03ED4A9F-3692-BD44-B71A-CDE4EE46491F}" srcId="{85141CA1-480F-3345-8761-23CB60F9AE7D}" destId="{940960D0-7CC0-894E-B519-BB418C82ECAD}" srcOrd="4" destOrd="0" parTransId="{460D5906-F849-704A-84D6-92A7CE0BD92A}" sibTransId="{5E77DAC7-C6C0-8D4A-9B49-8180A92FBDD9}"/>
    <dgm:cxn modelId="{4C273030-5DC5-3843-A279-0BFF397BD623}" srcId="{85141CA1-480F-3345-8761-23CB60F9AE7D}" destId="{144F98A3-41F6-C545-BE6F-7AE8387287EB}" srcOrd="0" destOrd="0" parTransId="{3110C73E-0BC3-1E4D-AC69-F9587652BEC5}" sibTransId="{4E5AC8DD-85F2-A748-825F-A17DBA766B6D}"/>
    <dgm:cxn modelId="{B54173E6-D508-F349-9D8B-C3DA336A8C9A}" srcId="{85141CA1-480F-3345-8761-23CB60F9AE7D}" destId="{93D7A872-E8E3-0F4E-A809-D80C597FA1CE}" srcOrd="2" destOrd="0" parTransId="{15E7155E-CD22-2945-89D9-8AE432BD92DC}" sibTransId="{970B158C-B719-1840-BAA0-7C275CEEC452}"/>
    <dgm:cxn modelId="{7FB27196-85F1-8A49-9B29-FF2361947A37}" type="presParOf" srcId="{64927494-83CB-E943-8CE2-5C943DB4D094}" destId="{04681B7D-1F61-4B4A-B2F6-FC1E4466D69D}" srcOrd="0" destOrd="0" presId="urn:microsoft.com/office/officeart/2005/8/layout/default"/>
    <dgm:cxn modelId="{93DCA089-8689-1343-979D-F7AC22620A03}" type="presParOf" srcId="{64927494-83CB-E943-8CE2-5C943DB4D094}" destId="{25E643AE-8778-664C-B9B7-09F5CE7A5C70}" srcOrd="1" destOrd="0" presId="urn:microsoft.com/office/officeart/2005/8/layout/default"/>
    <dgm:cxn modelId="{CFD14298-B2FA-C84F-808E-9C81DDA3F7F4}" type="presParOf" srcId="{64927494-83CB-E943-8CE2-5C943DB4D094}" destId="{288634CF-56E5-0747-B272-33655B111B8A}" srcOrd="2" destOrd="0" presId="urn:microsoft.com/office/officeart/2005/8/layout/default"/>
    <dgm:cxn modelId="{B80C2E5F-60DB-F649-8113-E7507AE8EBFA}" type="presParOf" srcId="{64927494-83CB-E943-8CE2-5C943DB4D094}" destId="{9873483F-DE12-6745-9D85-049F8AF2EE33}" srcOrd="3" destOrd="0" presId="urn:microsoft.com/office/officeart/2005/8/layout/default"/>
    <dgm:cxn modelId="{E495AD95-1A9B-FF4C-9F9D-FFDFFBD0A751}" type="presParOf" srcId="{64927494-83CB-E943-8CE2-5C943DB4D094}" destId="{0DF8D5DE-28C4-A84E-BC30-C160284C8735}" srcOrd="4" destOrd="0" presId="urn:microsoft.com/office/officeart/2005/8/layout/default"/>
    <dgm:cxn modelId="{9FFB78C4-F42B-C542-8ACF-A026A53D1F0D}" type="presParOf" srcId="{64927494-83CB-E943-8CE2-5C943DB4D094}" destId="{30FFE7E6-8CD1-6940-AD74-C98F7E0CA936}" srcOrd="5" destOrd="0" presId="urn:microsoft.com/office/officeart/2005/8/layout/default"/>
    <dgm:cxn modelId="{FDDBADA0-D662-3A41-A90D-42F44DC4111B}" type="presParOf" srcId="{64927494-83CB-E943-8CE2-5C943DB4D094}" destId="{8E379519-6275-AF48-85FC-EC170A541444}" srcOrd="6" destOrd="0" presId="urn:microsoft.com/office/officeart/2005/8/layout/default"/>
    <dgm:cxn modelId="{0F846B83-E78D-E744-B5C7-826ED5BF5205}" type="presParOf" srcId="{64927494-83CB-E943-8CE2-5C943DB4D094}" destId="{E4609D6F-08F5-8C4F-8BF6-1DC9EF66AE79}" srcOrd="7" destOrd="0" presId="urn:microsoft.com/office/officeart/2005/8/layout/default"/>
    <dgm:cxn modelId="{D758C9F0-734E-F141-B221-6E7B4EFE0521}" type="presParOf" srcId="{64927494-83CB-E943-8CE2-5C943DB4D094}" destId="{784BF856-B0A4-CE4D-AED3-657FE9CCF92F}" srcOrd="8" destOrd="0" presId="urn:microsoft.com/office/officeart/2005/8/layout/default"/>
    <dgm:cxn modelId="{0C42BC28-8A7D-4A48-94BF-39515A45695B}" type="presParOf" srcId="{64927494-83CB-E943-8CE2-5C943DB4D094}" destId="{789B11D0-6488-1F4A-99FD-0886D79EF2CB}" srcOrd="9" destOrd="0" presId="urn:microsoft.com/office/officeart/2005/8/layout/default"/>
    <dgm:cxn modelId="{B57954D8-3F6F-D648-90DA-B64AEF3AC572}" type="presParOf" srcId="{64927494-83CB-E943-8CE2-5C943DB4D094}" destId="{4F7AE13C-6827-7A43-BDBA-7B9650BA2B5A}"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141CA1-480F-3345-8761-23CB60F9AE7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44F98A3-41F6-C545-BE6F-7AE8387287EB}">
      <dgm:prSet phldrT="[Text]" custT="1"/>
      <dgm:spPr/>
      <dgm:t>
        <a:bodyPr/>
        <a:lstStyle/>
        <a:p>
          <a:pPr algn="ctr"/>
          <a:r>
            <a:rPr lang="en-US" sz="1400" dirty="0" smtClean="0">
              <a:solidFill>
                <a:schemeClr val="tx1"/>
              </a:solidFill>
            </a:rPr>
            <a:t>VYC sentencing decisions must be approved by </a:t>
          </a:r>
        </a:p>
        <a:p>
          <a:pPr algn="ctr"/>
          <a:r>
            <a:rPr lang="en-US" sz="1400" dirty="0" smtClean="0">
              <a:solidFill>
                <a:schemeClr val="tx1"/>
              </a:solidFill>
            </a:rPr>
            <a:t>VYC Chief Judge</a:t>
          </a:r>
        </a:p>
        <a:p>
          <a:pPr algn="ctr"/>
          <a:endParaRPr lang="en-US" sz="1400" dirty="0" smtClean="0">
            <a:solidFill>
              <a:schemeClr val="tx1"/>
            </a:solidFill>
          </a:endParaRPr>
        </a:p>
        <a:p>
          <a:pPr algn="ctr"/>
          <a:r>
            <a:rPr lang="en-US" sz="1400" dirty="0" smtClean="0">
              <a:solidFill>
                <a:schemeClr val="tx1"/>
              </a:solidFill>
            </a:rPr>
            <a:t>VYC legal advisor</a:t>
          </a:r>
        </a:p>
        <a:p>
          <a:pPr algn="ctr"/>
          <a:endParaRPr lang="en-US" sz="1400" dirty="0" smtClean="0">
            <a:solidFill>
              <a:schemeClr val="tx1"/>
            </a:solidFill>
          </a:endParaRPr>
        </a:p>
        <a:p>
          <a:pPr algn="ctr"/>
          <a:r>
            <a:rPr lang="en-US" sz="1400" dirty="0" smtClean="0">
              <a:solidFill>
                <a:schemeClr val="tx1"/>
              </a:solidFill>
            </a:rPr>
            <a:t>Unanimous agreement </a:t>
          </a:r>
        </a:p>
        <a:p>
          <a:pPr algn="ctr"/>
          <a:r>
            <a:rPr lang="en-US" sz="1400" dirty="0" smtClean="0">
              <a:solidFill>
                <a:schemeClr val="tx1"/>
              </a:solidFill>
            </a:rPr>
            <a:t>by VYC judges</a:t>
          </a:r>
          <a:endParaRPr lang="en-US" sz="1400" dirty="0">
            <a:solidFill>
              <a:schemeClr val="tx1"/>
            </a:solidFill>
          </a:endParaRPr>
        </a:p>
      </dgm:t>
    </dgm:pt>
    <dgm:pt modelId="{3110C73E-0BC3-1E4D-AC69-F9587652BEC5}" type="parTrans" cxnId="{4C273030-5DC5-3843-A279-0BFF397BD623}">
      <dgm:prSet/>
      <dgm:spPr/>
      <dgm:t>
        <a:bodyPr/>
        <a:lstStyle/>
        <a:p>
          <a:endParaRPr lang="en-US"/>
        </a:p>
      </dgm:t>
    </dgm:pt>
    <dgm:pt modelId="{4E5AC8DD-85F2-A748-825F-A17DBA766B6D}" type="sibTrans" cxnId="{4C273030-5DC5-3843-A279-0BFF397BD623}">
      <dgm:prSet/>
      <dgm:spPr/>
      <dgm:t>
        <a:bodyPr/>
        <a:lstStyle/>
        <a:p>
          <a:endParaRPr lang="en-US"/>
        </a:p>
      </dgm:t>
    </dgm:pt>
    <dgm:pt modelId="{3E0EF09E-A62C-DB48-B148-5B80390B85E5}">
      <dgm:prSet phldrT="[Text]"/>
      <dgm:spPr/>
      <dgm:t>
        <a:bodyPr/>
        <a:lstStyle/>
        <a:p>
          <a:r>
            <a:rPr lang="en-US" dirty="0" smtClean="0">
              <a:solidFill>
                <a:schemeClr val="tx1"/>
              </a:solidFill>
            </a:rPr>
            <a:t>Which of the following is a sentencing option in VYC</a:t>
          </a:r>
        </a:p>
        <a:p>
          <a:endParaRPr lang="en-US" dirty="0" smtClean="0">
            <a:solidFill>
              <a:schemeClr val="tx1"/>
            </a:solidFill>
          </a:endParaRPr>
        </a:p>
        <a:p>
          <a:r>
            <a:rPr lang="en-US" dirty="0" smtClean="0">
              <a:solidFill>
                <a:schemeClr val="tx1"/>
              </a:solidFill>
            </a:rPr>
            <a:t>    Substance abuse assessment</a:t>
          </a:r>
        </a:p>
        <a:p>
          <a:endParaRPr lang="en-US" dirty="0" smtClean="0">
            <a:solidFill>
              <a:schemeClr val="tx1"/>
            </a:solidFill>
          </a:endParaRPr>
        </a:p>
        <a:p>
          <a:r>
            <a:rPr lang="en-US" dirty="0" smtClean="0">
              <a:solidFill>
                <a:schemeClr val="tx1"/>
              </a:solidFill>
            </a:rPr>
            <a:t>A fine</a:t>
          </a:r>
        </a:p>
        <a:p>
          <a:endParaRPr lang="en-US" dirty="0" smtClean="0">
            <a:solidFill>
              <a:schemeClr val="tx1"/>
            </a:solidFill>
          </a:endParaRPr>
        </a:p>
        <a:p>
          <a:r>
            <a:rPr lang="en-US" dirty="0" smtClean="0">
              <a:solidFill>
                <a:schemeClr val="tx1"/>
              </a:solidFill>
            </a:rPr>
            <a:t>Probation  </a:t>
          </a:r>
          <a:endParaRPr lang="en-US" dirty="0"/>
        </a:p>
      </dgm:t>
    </dgm:pt>
    <dgm:pt modelId="{175C9DE3-E323-D942-826E-F71C9895F8D4}" type="parTrans" cxnId="{468D3ADE-1FED-0048-AA6F-A545267D78ED}">
      <dgm:prSet/>
      <dgm:spPr/>
      <dgm:t>
        <a:bodyPr/>
        <a:lstStyle/>
        <a:p>
          <a:endParaRPr lang="en-US"/>
        </a:p>
      </dgm:t>
    </dgm:pt>
    <dgm:pt modelId="{4C177D14-A029-A348-9DD5-9A880F7680A4}" type="sibTrans" cxnId="{468D3ADE-1FED-0048-AA6F-A545267D78ED}">
      <dgm:prSet/>
      <dgm:spPr/>
      <dgm:t>
        <a:bodyPr/>
        <a:lstStyle/>
        <a:p>
          <a:endParaRPr lang="en-US"/>
        </a:p>
      </dgm:t>
    </dgm:pt>
    <dgm:pt modelId="{2346C7BF-7CB6-2C4E-A56A-02F5AC853990}">
      <dgm:prSet phldrT="[Text]"/>
      <dgm:spPr/>
      <dgm:t>
        <a:bodyPr/>
        <a:lstStyle/>
        <a:p>
          <a:r>
            <a:rPr lang="en-US" dirty="0" smtClean="0">
              <a:solidFill>
                <a:schemeClr val="tx1"/>
              </a:solidFill>
            </a:rPr>
            <a:t>Which of the following is a sentencing option in VYC</a:t>
          </a:r>
        </a:p>
        <a:p>
          <a:endParaRPr lang="en-US" dirty="0" smtClean="0">
            <a:solidFill>
              <a:schemeClr val="tx1"/>
            </a:solidFill>
          </a:endParaRPr>
        </a:p>
        <a:p>
          <a:r>
            <a:rPr lang="en-US" dirty="0" smtClean="0">
              <a:solidFill>
                <a:schemeClr val="tx1"/>
              </a:solidFill>
            </a:rPr>
            <a:t>Detention in the Juvenile facility</a:t>
          </a:r>
        </a:p>
        <a:p>
          <a:endParaRPr lang="en-US" dirty="0" smtClean="0">
            <a:solidFill>
              <a:schemeClr val="tx1"/>
            </a:solidFill>
          </a:endParaRPr>
        </a:p>
        <a:p>
          <a:r>
            <a:rPr lang="en-US" dirty="0" smtClean="0">
              <a:solidFill>
                <a:schemeClr val="tx1"/>
              </a:solidFill>
            </a:rPr>
            <a:t>Detention in the Valdez jail</a:t>
          </a:r>
        </a:p>
        <a:p>
          <a:endParaRPr lang="en-US" dirty="0" smtClean="0">
            <a:solidFill>
              <a:schemeClr val="tx1"/>
            </a:solidFill>
          </a:endParaRPr>
        </a:p>
        <a:p>
          <a:r>
            <a:rPr lang="en-US" dirty="0" smtClean="0">
              <a:solidFill>
                <a:schemeClr val="tx1"/>
              </a:solidFill>
            </a:rPr>
            <a:t>             Juvenile anti-theft class</a:t>
          </a:r>
        </a:p>
        <a:p>
          <a:endParaRPr lang="en-US" dirty="0" smtClean="0">
            <a:solidFill>
              <a:schemeClr val="tx1"/>
            </a:solidFill>
          </a:endParaRPr>
        </a:p>
      </dgm:t>
    </dgm:pt>
    <dgm:pt modelId="{F3A4EAC3-469F-4747-9771-6804865076F3}" type="parTrans" cxnId="{E6C815BD-2B1C-E24B-8C29-F4F135F7D8D3}">
      <dgm:prSet/>
      <dgm:spPr/>
      <dgm:t>
        <a:bodyPr/>
        <a:lstStyle/>
        <a:p>
          <a:endParaRPr lang="en-US"/>
        </a:p>
      </dgm:t>
    </dgm:pt>
    <dgm:pt modelId="{48AAF903-9C73-CC42-9D66-74CA7ECE4F2E}" type="sibTrans" cxnId="{E6C815BD-2B1C-E24B-8C29-F4F135F7D8D3}">
      <dgm:prSet/>
      <dgm:spPr/>
      <dgm:t>
        <a:bodyPr/>
        <a:lstStyle/>
        <a:p>
          <a:endParaRPr lang="en-US"/>
        </a:p>
      </dgm:t>
    </dgm:pt>
    <dgm:pt modelId="{940960D0-7CC0-894E-B519-BB418C82ECAD}">
      <dgm:prSet phldrT="[Text]"/>
      <dgm:spPr/>
      <dgm:t>
        <a:bodyPr/>
        <a:lstStyle/>
        <a:p>
          <a:r>
            <a:rPr lang="en-US" dirty="0" smtClean="0">
              <a:solidFill>
                <a:schemeClr val="tx1"/>
              </a:solidFill>
            </a:rPr>
            <a:t>A defendant who enters the following plea goes to TRIAL instead of a sentencing hearing</a:t>
          </a:r>
        </a:p>
        <a:p>
          <a:endParaRPr lang="en-US" dirty="0" smtClean="0">
            <a:solidFill>
              <a:schemeClr val="tx1"/>
            </a:solidFill>
          </a:endParaRPr>
        </a:p>
        <a:p>
          <a:r>
            <a:rPr lang="en-US" dirty="0" smtClean="0">
              <a:solidFill>
                <a:schemeClr val="tx1"/>
              </a:solidFill>
            </a:rPr>
            <a:t>   Guilty</a:t>
          </a:r>
        </a:p>
        <a:p>
          <a:endParaRPr lang="en-US" dirty="0" smtClean="0">
            <a:solidFill>
              <a:schemeClr val="tx1"/>
            </a:solidFill>
          </a:endParaRPr>
        </a:p>
        <a:p>
          <a:r>
            <a:rPr lang="en-US" dirty="0" smtClean="0">
              <a:solidFill>
                <a:schemeClr val="tx1"/>
              </a:solidFill>
            </a:rPr>
            <a:t>Not guilty</a:t>
          </a:r>
        </a:p>
        <a:p>
          <a:endParaRPr lang="en-US" dirty="0" smtClean="0">
            <a:solidFill>
              <a:schemeClr val="tx1"/>
            </a:solidFill>
          </a:endParaRPr>
        </a:p>
        <a:p>
          <a:r>
            <a:rPr lang="en-US" dirty="0" smtClean="0">
              <a:solidFill>
                <a:schemeClr val="tx1"/>
              </a:solidFill>
            </a:rPr>
            <a:t>Not guilty by reason of insanity</a:t>
          </a:r>
          <a:endParaRPr lang="en-US" dirty="0"/>
        </a:p>
      </dgm:t>
    </dgm:pt>
    <dgm:pt modelId="{460D5906-F849-704A-84D6-92A7CE0BD92A}" type="parTrans" cxnId="{03ED4A9F-3692-BD44-B71A-CDE4EE46491F}">
      <dgm:prSet/>
      <dgm:spPr/>
      <dgm:t>
        <a:bodyPr/>
        <a:lstStyle/>
        <a:p>
          <a:endParaRPr lang="en-US"/>
        </a:p>
      </dgm:t>
    </dgm:pt>
    <dgm:pt modelId="{5E77DAC7-C6C0-8D4A-9B49-8180A92FBDD9}" type="sibTrans" cxnId="{03ED4A9F-3692-BD44-B71A-CDE4EE46491F}">
      <dgm:prSet/>
      <dgm:spPr/>
      <dgm:t>
        <a:bodyPr/>
        <a:lstStyle/>
        <a:p>
          <a:endParaRPr lang="en-US"/>
        </a:p>
      </dgm:t>
    </dgm:pt>
    <dgm:pt modelId="{473CDFDC-6DEC-0F41-9FFD-1B6A1007AFBF}">
      <dgm:prSet phldrT="[Text]"/>
      <dgm:spPr/>
      <dgm:t>
        <a:bodyPr/>
        <a:lstStyle/>
        <a:p>
          <a:r>
            <a:rPr lang="en-US" dirty="0" smtClean="0">
              <a:solidFill>
                <a:schemeClr val="tx1"/>
              </a:solidFill>
            </a:rPr>
            <a:t>The  VYC judges must follow a DJJ Probation officer’s sentencing recommendation</a:t>
          </a:r>
        </a:p>
        <a:p>
          <a:endParaRPr lang="en-US" dirty="0" smtClean="0">
            <a:solidFill>
              <a:schemeClr val="tx1"/>
            </a:solidFill>
          </a:endParaRPr>
        </a:p>
        <a:p>
          <a:r>
            <a:rPr lang="en-US" dirty="0" smtClean="0">
              <a:solidFill>
                <a:schemeClr val="tx1"/>
              </a:solidFill>
            </a:rPr>
            <a:t>True</a:t>
          </a:r>
        </a:p>
        <a:p>
          <a:endParaRPr lang="en-US" dirty="0" smtClean="0">
            <a:solidFill>
              <a:schemeClr val="tx1"/>
            </a:solidFill>
          </a:endParaRPr>
        </a:p>
        <a:p>
          <a:r>
            <a:rPr lang="en-US" dirty="0" smtClean="0">
              <a:solidFill>
                <a:schemeClr val="tx1"/>
              </a:solidFill>
            </a:rPr>
            <a:t>False </a:t>
          </a:r>
          <a:endParaRPr lang="en-US" dirty="0"/>
        </a:p>
      </dgm:t>
    </dgm:pt>
    <dgm:pt modelId="{AFDFDE22-D76C-1540-B01E-CB3BA204B400}" type="parTrans" cxnId="{80889228-C3A5-6346-B36C-7355D8839774}">
      <dgm:prSet/>
      <dgm:spPr/>
      <dgm:t>
        <a:bodyPr/>
        <a:lstStyle/>
        <a:p>
          <a:endParaRPr lang="en-US"/>
        </a:p>
      </dgm:t>
    </dgm:pt>
    <dgm:pt modelId="{DD666055-0379-2A46-BBE2-82EF1A2362C0}" type="sibTrans" cxnId="{80889228-C3A5-6346-B36C-7355D8839774}">
      <dgm:prSet/>
      <dgm:spPr/>
      <dgm:t>
        <a:bodyPr/>
        <a:lstStyle/>
        <a:p>
          <a:endParaRPr lang="en-US"/>
        </a:p>
      </dgm:t>
    </dgm:pt>
    <dgm:pt modelId="{93D7A872-E8E3-0F4E-A809-D80C597FA1CE}">
      <dgm:prSet/>
      <dgm:spPr/>
      <dgm:t>
        <a:bodyPr/>
        <a:lstStyle/>
        <a:p>
          <a:r>
            <a:rPr lang="en-US" dirty="0" smtClean="0">
              <a:solidFill>
                <a:schemeClr val="tx1"/>
              </a:solidFill>
            </a:rPr>
            <a:t>If a defendant fails to complete his/her Youth Court sentence, the case is sent </a:t>
          </a:r>
        </a:p>
        <a:p>
          <a:endParaRPr lang="en-US" dirty="0" smtClean="0">
            <a:solidFill>
              <a:schemeClr val="tx1"/>
            </a:solidFill>
          </a:endParaRPr>
        </a:p>
        <a:p>
          <a:r>
            <a:rPr lang="en-US" dirty="0" smtClean="0">
              <a:solidFill>
                <a:schemeClr val="tx1"/>
              </a:solidFill>
            </a:rPr>
            <a:t>  to adult court</a:t>
          </a:r>
        </a:p>
        <a:p>
          <a:endParaRPr lang="en-US" dirty="0" smtClean="0">
            <a:solidFill>
              <a:schemeClr val="tx1"/>
            </a:solidFill>
          </a:endParaRPr>
        </a:p>
        <a:p>
          <a:r>
            <a:rPr lang="en-US" dirty="0" smtClean="0">
              <a:solidFill>
                <a:schemeClr val="tx1"/>
              </a:solidFill>
            </a:rPr>
            <a:t> to a new VYC sentencing</a:t>
          </a:r>
        </a:p>
        <a:p>
          <a:endParaRPr lang="en-US" dirty="0" smtClean="0">
            <a:solidFill>
              <a:schemeClr val="tx1"/>
            </a:solidFill>
          </a:endParaRPr>
        </a:p>
        <a:p>
          <a:r>
            <a:rPr lang="en-US" dirty="0" smtClean="0">
              <a:solidFill>
                <a:schemeClr val="tx1"/>
              </a:solidFill>
            </a:rPr>
            <a:t>Back to the DJJ probation officer </a:t>
          </a:r>
        </a:p>
      </dgm:t>
    </dgm:pt>
    <dgm:pt modelId="{15E7155E-CD22-2945-89D9-8AE432BD92DC}" type="parTrans" cxnId="{B54173E6-D508-F349-9D8B-C3DA336A8C9A}">
      <dgm:prSet/>
      <dgm:spPr/>
      <dgm:t>
        <a:bodyPr/>
        <a:lstStyle/>
        <a:p>
          <a:endParaRPr lang="en-US"/>
        </a:p>
      </dgm:t>
    </dgm:pt>
    <dgm:pt modelId="{970B158C-B719-1840-BAA0-7C275CEEC452}" type="sibTrans" cxnId="{B54173E6-D508-F349-9D8B-C3DA336A8C9A}">
      <dgm:prSet/>
      <dgm:spPr/>
      <dgm:t>
        <a:bodyPr/>
        <a:lstStyle/>
        <a:p>
          <a:endParaRPr lang="en-US"/>
        </a:p>
      </dgm:t>
    </dgm:pt>
    <dgm:pt modelId="{64927494-83CB-E943-8CE2-5C943DB4D094}" type="pres">
      <dgm:prSet presAssocID="{85141CA1-480F-3345-8761-23CB60F9AE7D}" presName="diagram" presStyleCnt="0">
        <dgm:presLayoutVars>
          <dgm:dir/>
          <dgm:resizeHandles val="exact"/>
        </dgm:presLayoutVars>
      </dgm:prSet>
      <dgm:spPr/>
      <dgm:t>
        <a:bodyPr/>
        <a:lstStyle/>
        <a:p>
          <a:endParaRPr lang="en-US"/>
        </a:p>
      </dgm:t>
    </dgm:pt>
    <dgm:pt modelId="{04681B7D-1F61-4B4A-B2F6-FC1E4466D69D}" type="pres">
      <dgm:prSet presAssocID="{144F98A3-41F6-C545-BE6F-7AE8387287EB}" presName="node" presStyleLbl="node1" presStyleIdx="0" presStyleCnt="6" custScaleY="135325">
        <dgm:presLayoutVars>
          <dgm:bulletEnabled val="1"/>
        </dgm:presLayoutVars>
      </dgm:prSet>
      <dgm:spPr/>
      <dgm:t>
        <a:bodyPr/>
        <a:lstStyle/>
        <a:p>
          <a:endParaRPr lang="en-US"/>
        </a:p>
      </dgm:t>
    </dgm:pt>
    <dgm:pt modelId="{25E643AE-8778-664C-B9B7-09F5CE7A5C70}" type="pres">
      <dgm:prSet presAssocID="{4E5AC8DD-85F2-A748-825F-A17DBA766B6D}" presName="sibTrans" presStyleCnt="0"/>
      <dgm:spPr/>
    </dgm:pt>
    <dgm:pt modelId="{288634CF-56E5-0747-B272-33655B111B8A}" type="pres">
      <dgm:prSet presAssocID="{3E0EF09E-A62C-DB48-B148-5B80390B85E5}" presName="node" presStyleLbl="node1" presStyleIdx="1" presStyleCnt="6" custScaleY="135325">
        <dgm:presLayoutVars>
          <dgm:bulletEnabled val="1"/>
        </dgm:presLayoutVars>
      </dgm:prSet>
      <dgm:spPr/>
      <dgm:t>
        <a:bodyPr/>
        <a:lstStyle/>
        <a:p>
          <a:endParaRPr lang="en-US"/>
        </a:p>
      </dgm:t>
    </dgm:pt>
    <dgm:pt modelId="{9873483F-DE12-6745-9D85-049F8AF2EE33}" type="pres">
      <dgm:prSet presAssocID="{4C177D14-A029-A348-9DD5-9A880F7680A4}" presName="sibTrans" presStyleCnt="0"/>
      <dgm:spPr/>
    </dgm:pt>
    <dgm:pt modelId="{0DF8D5DE-28C4-A84E-BC30-C160284C8735}" type="pres">
      <dgm:prSet presAssocID="{93D7A872-E8E3-0F4E-A809-D80C597FA1CE}" presName="node" presStyleLbl="node1" presStyleIdx="2" presStyleCnt="6" custScaleY="135325" custLinFactNeighborX="0" custLinFactNeighborY="-4902">
        <dgm:presLayoutVars>
          <dgm:bulletEnabled val="1"/>
        </dgm:presLayoutVars>
      </dgm:prSet>
      <dgm:spPr/>
      <dgm:t>
        <a:bodyPr/>
        <a:lstStyle/>
        <a:p>
          <a:endParaRPr lang="en-US"/>
        </a:p>
      </dgm:t>
    </dgm:pt>
    <dgm:pt modelId="{30FFE7E6-8CD1-6940-AD74-C98F7E0CA936}" type="pres">
      <dgm:prSet presAssocID="{970B158C-B719-1840-BAA0-7C275CEEC452}" presName="sibTrans" presStyleCnt="0"/>
      <dgm:spPr/>
    </dgm:pt>
    <dgm:pt modelId="{8E379519-6275-AF48-85FC-EC170A541444}" type="pres">
      <dgm:prSet presAssocID="{2346C7BF-7CB6-2C4E-A56A-02F5AC853990}" presName="node" presStyleLbl="node1" presStyleIdx="3" presStyleCnt="6" custScaleY="126485">
        <dgm:presLayoutVars>
          <dgm:bulletEnabled val="1"/>
        </dgm:presLayoutVars>
      </dgm:prSet>
      <dgm:spPr/>
      <dgm:t>
        <a:bodyPr/>
        <a:lstStyle/>
        <a:p>
          <a:endParaRPr lang="en-US"/>
        </a:p>
      </dgm:t>
    </dgm:pt>
    <dgm:pt modelId="{E4609D6F-08F5-8C4F-8BF6-1DC9EF66AE79}" type="pres">
      <dgm:prSet presAssocID="{48AAF903-9C73-CC42-9D66-74CA7ECE4F2E}" presName="sibTrans" presStyleCnt="0"/>
      <dgm:spPr/>
    </dgm:pt>
    <dgm:pt modelId="{784BF856-B0A4-CE4D-AED3-657FE9CCF92F}" type="pres">
      <dgm:prSet presAssocID="{940960D0-7CC0-894E-B519-BB418C82ECAD}" presName="node" presStyleLbl="node1" presStyleIdx="4" presStyleCnt="6" custScaleY="128399">
        <dgm:presLayoutVars>
          <dgm:bulletEnabled val="1"/>
        </dgm:presLayoutVars>
      </dgm:prSet>
      <dgm:spPr/>
      <dgm:t>
        <a:bodyPr/>
        <a:lstStyle/>
        <a:p>
          <a:endParaRPr lang="en-US"/>
        </a:p>
      </dgm:t>
    </dgm:pt>
    <dgm:pt modelId="{789B11D0-6488-1F4A-99FD-0886D79EF2CB}" type="pres">
      <dgm:prSet presAssocID="{5E77DAC7-C6C0-8D4A-9B49-8180A92FBDD9}" presName="sibTrans" presStyleCnt="0"/>
      <dgm:spPr/>
    </dgm:pt>
    <dgm:pt modelId="{4F7AE13C-6827-7A43-BDBA-7B9650BA2B5A}" type="pres">
      <dgm:prSet presAssocID="{473CDFDC-6DEC-0F41-9FFD-1B6A1007AFBF}" presName="node" presStyleLbl="node1" presStyleIdx="5" presStyleCnt="6" custScaleY="128399">
        <dgm:presLayoutVars>
          <dgm:bulletEnabled val="1"/>
        </dgm:presLayoutVars>
      </dgm:prSet>
      <dgm:spPr/>
      <dgm:t>
        <a:bodyPr/>
        <a:lstStyle/>
        <a:p>
          <a:endParaRPr lang="en-US"/>
        </a:p>
      </dgm:t>
    </dgm:pt>
  </dgm:ptLst>
  <dgm:cxnLst>
    <dgm:cxn modelId="{5945A899-9C33-4C46-85E1-E53B62CB71ED}" type="presOf" srcId="{473CDFDC-6DEC-0F41-9FFD-1B6A1007AFBF}" destId="{4F7AE13C-6827-7A43-BDBA-7B9650BA2B5A}" srcOrd="0" destOrd="0" presId="urn:microsoft.com/office/officeart/2005/8/layout/default"/>
    <dgm:cxn modelId="{E6C815BD-2B1C-E24B-8C29-F4F135F7D8D3}" srcId="{85141CA1-480F-3345-8761-23CB60F9AE7D}" destId="{2346C7BF-7CB6-2C4E-A56A-02F5AC853990}" srcOrd="3" destOrd="0" parTransId="{F3A4EAC3-469F-4747-9771-6804865076F3}" sibTransId="{48AAF903-9C73-CC42-9D66-74CA7ECE4F2E}"/>
    <dgm:cxn modelId="{2EB8F26B-5745-4745-8CCE-197B563BAD73}" type="presOf" srcId="{85141CA1-480F-3345-8761-23CB60F9AE7D}" destId="{64927494-83CB-E943-8CE2-5C943DB4D094}" srcOrd="0" destOrd="0" presId="urn:microsoft.com/office/officeart/2005/8/layout/default"/>
    <dgm:cxn modelId="{80889228-C3A5-6346-B36C-7355D8839774}" srcId="{85141CA1-480F-3345-8761-23CB60F9AE7D}" destId="{473CDFDC-6DEC-0F41-9FFD-1B6A1007AFBF}" srcOrd="5" destOrd="0" parTransId="{AFDFDE22-D76C-1540-B01E-CB3BA204B400}" sibTransId="{DD666055-0379-2A46-BBE2-82EF1A2362C0}"/>
    <dgm:cxn modelId="{AF603C52-C2A9-2C45-B1D8-3D0C43B82936}" type="presOf" srcId="{93D7A872-E8E3-0F4E-A809-D80C597FA1CE}" destId="{0DF8D5DE-28C4-A84E-BC30-C160284C8735}" srcOrd="0" destOrd="0" presId="urn:microsoft.com/office/officeart/2005/8/layout/default"/>
    <dgm:cxn modelId="{0560497F-E9BF-7C45-A597-A2B73E09B1FF}" type="presOf" srcId="{940960D0-7CC0-894E-B519-BB418C82ECAD}" destId="{784BF856-B0A4-CE4D-AED3-657FE9CCF92F}" srcOrd="0" destOrd="0" presId="urn:microsoft.com/office/officeart/2005/8/layout/default"/>
    <dgm:cxn modelId="{53976B17-0FFA-7A42-A242-E5EFF1712EC0}" type="presOf" srcId="{2346C7BF-7CB6-2C4E-A56A-02F5AC853990}" destId="{8E379519-6275-AF48-85FC-EC170A541444}" srcOrd="0" destOrd="0" presId="urn:microsoft.com/office/officeart/2005/8/layout/default"/>
    <dgm:cxn modelId="{468D3ADE-1FED-0048-AA6F-A545267D78ED}" srcId="{85141CA1-480F-3345-8761-23CB60F9AE7D}" destId="{3E0EF09E-A62C-DB48-B148-5B80390B85E5}" srcOrd="1" destOrd="0" parTransId="{175C9DE3-E323-D942-826E-F71C9895F8D4}" sibTransId="{4C177D14-A029-A348-9DD5-9A880F7680A4}"/>
    <dgm:cxn modelId="{40887601-BC8B-B840-91F2-604313434A6C}" type="presOf" srcId="{144F98A3-41F6-C545-BE6F-7AE8387287EB}" destId="{04681B7D-1F61-4B4A-B2F6-FC1E4466D69D}" srcOrd="0" destOrd="0" presId="urn:microsoft.com/office/officeart/2005/8/layout/default"/>
    <dgm:cxn modelId="{03ED4A9F-3692-BD44-B71A-CDE4EE46491F}" srcId="{85141CA1-480F-3345-8761-23CB60F9AE7D}" destId="{940960D0-7CC0-894E-B519-BB418C82ECAD}" srcOrd="4" destOrd="0" parTransId="{460D5906-F849-704A-84D6-92A7CE0BD92A}" sibTransId="{5E77DAC7-C6C0-8D4A-9B49-8180A92FBDD9}"/>
    <dgm:cxn modelId="{4C273030-5DC5-3843-A279-0BFF397BD623}" srcId="{85141CA1-480F-3345-8761-23CB60F9AE7D}" destId="{144F98A3-41F6-C545-BE6F-7AE8387287EB}" srcOrd="0" destOrd="0" parTransId="{3110C73E-0BC3-1E4D-AC69-F9587652BEC5}" sibTransId="{4E5AC8DD-85F2-A748-825F-A17DBA766B6D}"/>
    <dgm:cxn modelId="{B54173E6-D508-F349-9D8B-C3DA336A8C9A}" srcId="{85141CA1-480F-3345-8761-23CB60F9AE7D}" destId="{93D7A872-E8E3-0F4E-A809-D80C597FA1CE}" srcOrd="2" destOrd="0" parTransId="{15E7155E-CD22-2945-89D9-8AE432BD92DC}" sibTransId="{970B158C-B719-1840-BAA0-7C275CEEC452}"/>
    <dgm:cxn modelId="{5DEA23B0-4D32-E948-802C-FAAD0BA1987C}" type="presOf" srcId="{3E0EF09E-A62C-DB48-B148-5B80390B85E5}" destId="{288634CF-56E5-0747-B272-33655B111B8A}" srcOrd="0" destOrd="0" presId="urn:microsoft.com/office/officeart/2005/8/layout/default"/>
    <dgm:cxn modelId="{A079C72D-7F32-0F46-A6E7-FF982C3DAF7B}" type="presParOf" srcId="{64927494-83CB-E943-8CE2-5C943DB4D094}" destId="{04681B7D-1F61-4B4A-B2F6-FC1E4466D69D}" srcOrd="0" destOrd="0" presId="urn:microsoft.com/office/officeart/2005/8/layout/default"/>
    <dgm:cxn modelId="{7F3A9F4D-F6ED-E346-A4C7-1BBD7E16410A}" type="presParOf" srcId="{64927494-83CB-E943-8CE2-5C943DB4D094}" destId="{25E643AE-8778-664C-B9B7-09F5CE7A5C70}" srcOrd="1" destOrd="0" presId="urn:microsoft.com/office/officeart/2005/8/layout/default"/>
    <dgm:cxn modelId="{E916CD6B-F6F3-4048-993A-E404880EF17F}" type="presParOf" srcId="{64927494-83CB-E943-8CE2-5C943DB4D094}" destId="{288634CF-56E5-0747-B272-33655B111B8A}" srcOrd="2" destOrd="0" presId="urn:microsoft.com/office/officeart/2005/8/layout/default"/>
    <dgm:cxn modelId="{8D5000F9-54BC-4848-98DC-216517332389}" type="presParOf" srcId="{64927494-83CB-E943-8CE2-5C943DB4D094}" destId="{9873483F-DE12-6745-9D85-049F8AF2EE33}" srcOrd="3" destOrd="0" presId="urn:microsoft.com/office/officeart/2005/8/layout/default"/>
    <dgm:cxn modelId="{4DD95CCA-93B5-E740-87E9-FF4D036D5246}" type="presParOf" srcId="{64927494-83CB-E943-8CE2-5C943DB4D094}" destId="{0DF8D5DE-28C4-A84E-BC30-C160284C8735}" srcOrd="4" destOrd="0" presId="urn:microsoft.com/office/officeart/2005/8/layout/default"/>
    <dgm:cxn modelId="{E6CF62A9-0845-F44B-A747-85B2D1A16FA7}" type="presParOf" srcId="{64927494-83CB-E943-8CE2-5C943DB4D094}" destId="{30FFE7E6-8CD1-6940-AD74-C98F7E0CA936}" srcOrd="5" destOrd="0" presId="urn:microsoft.com/office/officeart/2005/8/layout/default"/>
    <dgm:cxn modelId="{FE945E8C-58B7-B74A-BF90-216344E89F9A}" type="presParOf" srcId="{64927494-83CB-E943-8CE2-5C943DB4D094}" destId="{8E379519-6275-AF48-85FC-EC170A541444}" srcOrd="6" destOrd="0" presId="urn:microsoft.com/office/officeart/2005/8/layout/default"/>
    <dgm:cxn modelId="{9DE33002-0B90-5341-A593-88EC6A1FE966}" type="presParOf" srcId="{64927494-83CB-E943-8CE2-5C943DB4D094}" destId="{E4609D6F-08F5-8C4F-8BF6-1DC9EF66AE79}" srcOrd="7" destOrd="0" presId="urn:microsoft.com/office/officeart/2005/8/layout/default"/>
    <dgm:cxn modelId="{A3D5FA35-D0CF-C547-8355-E15651B9C2CD}" type="presParOf" srcId="{64927494-83CB-E943-8CE2-5C943DB4D094}" destId="{784BF856-B0A4-CE4D-AED3-657FE9CCF92F}" srcOrd="8" destOrd="0" presId="urn:microsoft.com/office/officeart/2005/8/layout/default"/>
    <dgm:cxn modelId="{664C45F6-4233-174C-83BD-9F50E29B9B89}" type="presParOf" srcId="{64927494-83CB-E943-8CE2-5C943DB4D094}" destId="{789B11D0-6488-1F4A-99FD-0886D79EF2CB}" srcOrd="9" destOrd="0" presId="urn:microsoft.com/office/officeart/2005/8/layout/default"/>
    <dgm:cxn modelId="{C014693A-2520-5643-A062-4DE5E2FF479F}" type="presParOf" srcId="{64927494-83CB-E943-8CE2-5C943DB4D094}" destId="{4F7AE13C-6827-7A43-BDBA-7B9650BA2B5A}"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141CA1-480F-3345-8761-23CB60F9AE7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44F98A3-41F6-C545-BE6F-7AE8387287EB}">
      <dgm:prSet phldrT="[Text]" custT="1"/>
      <dgm:spPr/>
      <dgm:t>
        <a:bodyPr/>
        <a:lstStyle/>
        <a:p>
          <a:pPr algn="ctr"/>
          <a:r>
            <a:rPr lang="en-US" sz="1400" dirty="0" smtClean="0">
              <a:solidFill>
                <a:schemeClr val="tx1"/>
              </a:solidFill>
            </a:rPr>
            <a:t>If a defendant doesn’t want to “incriminate” him or herself</a:t>
          </a:r>
        </a:p>
        <a:p>
          <a:pPr algn="ctr"/>
          <a:r>
            <a:rPr lang="en-US" sz="1400" dirty="0" smtClean="0">
              <a:solidFill>
                <a:schemeClr val="tx1"/>
              </a:solidFill>
            </a:rPr>
            <a:t>S/he “pleads” the 3rd</a:t>
          </a:r>
        </a:p>
        <a:p>
          <a:pPr algn="ctr"/>
          <a:endParaRPr lang="en-US" sz="1400" dirty="0" smtClean="0">
            <a:solidFill>
              <a:schemeClr val="tx1"/>
            </a:solidFill>
          </a:endParaRPr>
        </a:p>
        <a:p>
          <a:pPr algn="ctr"/>
          <a:r>
            <a:rPr lang="en-US" sz="1400" dirty="0" smtClean="0">
              <a:solidFill>
                <a:schemeClr val="tx1"/>
              </a:solidFill>
            </a:rPr>
            <a:t>S/he “pleads” the 5th</a:t>
          </a:r>
        </a:p>
        <a:p>
          <a:pPr algn="ctr"/>
          <a:endParaRPr lang="en-US" sz="1400" dirty="0" smtClean="0">
            <a:solidFill>
              <a:schemeClr val="tx1"/>
            </a:solidFill>
          </a:endParaRPr>
        </a:p>
        <a:p>
          <a:pPr algn="ctr"/>
          <a:r>
            <a:rPr lang="en-US" sz="1400" dirty="0" smtClean="0">
              <a:solidFill>
                <a:schemeClr val="tx1"/>
              </a:solidFill>
            </a:rPr>
            <a:t>S/he “pleads” the 6th</a:t>
          </a:r>
          <a:endParaRPr lang="en-US" sz="1400" dirty="0">
            <a:solidFill>
              <a:schemeClr val="tx1"/>
            </a:solidFill>
          </a:endParaRPr>
        </a:p>
      </dgm:t>
    </dgm:pt>
    <dgm:pt modelId="{3110C73E-0BC3-1E4D-AC69-F9587652BEC5}" type="parTrans" cxnId="{4C273030-5DC5-3843-A279-0BFF397BD623}">
      <dgm:prSet/>
      <dgm:spPr/>
      <dgm:t>
        <a:bodyPr/>
        <a:lstStyle/>
        <a:p>
          <a:endParaRPr lang="en-US"/>
        </a:p>
      </dgm:t>
    </dgm:pt>
    <dgm:pt modelId="{4E5AC8DD-85F2-A748-825F-A17DBA766B6D}" type="sibTrans" cxnId="{4C273030-5DC5-3843-A279-0BFF397BD623}">
      <dgm:prSet/>
      <dgm:spPr/>
      <dgm:t>
        <a:bodyPr/>
        <a:lstStyle/>
        <a:p>
          <a:endParaRPr lang="en-US"/>
        </a:p>
      </dgm:t>
    </dgm:pt>
    <dgm:pt modelId="{3E0EF09E-A62C-DB48-B148-5B80390B85E5}">
      <dgm:prSet phldrT="[Text]"/>
      <dgm:spPr/>
      <dgm:t>
        <a:bodyPr/>
        <a:lstStyle/>
        <a:p>
          <a:r>
            <a:rPr lang="en-US" dirty="0" smtClean="0">
              <a:solidFill>
                <a:schemeClr val="tx1"/>
              </a:solidFill>
            </a:rPr>
            <a:t>This amendment guarantees a defendant the right to an attorney even if she/he can’t afford one</a:t>
          </a:r>
        </a:p>
        <a:p>
          <a:endParaRPr lang="en-US" dirty="0" smtClean="0">
            <a:solidFill>
              <a:schemeClr val="tx1"/>
            </a:solidFill>
          </a:endParaRPr>
        </a:p>
        <a:p>
          <a:r>
            <a:rPr lang="en-US" dirty="0" smtClean="0">
              <a:solidFill>
                <a:schemeClr val="tx1"/>
              </a:solidFill>
            </a:rPr>
            <a:t>The 4</a:t>
          </a:r>
          <a:r>
            <a:rPr lang="en-US" baseline="30000" dirty="0" smtClean="0">
              <a:solidFill>
                <a:schemeClr val="tx1"/>
              </a:solidFill>
            </a:rPr>
            <a:t>th</a:t>
          </a:r>
          <a:r>
            <a:rPr lang="en-US" dirty="0" smtClean="0">
              <a:solidFill>
                <a:schemeClr val="tx1"/>
              </a:solidFill>
            </a:rPr>
            <a:t> amendment</a:t>
          </a:r>
        </a:p>
        <a:p>
          <a:endParaRPr lang="en-US" dirty="0" smtClean="0">
            <a:solidFill>
              <a:schemeClr val="tx1"/>
            </a:solidFill>
          </a:endParaRPr>
        </a:p>
        <a:p>
          <a:r>
            <a:rPr lang="en-US" dirty="0" smtClean="0">
              <a:solidFill>
                <a:schemeClr val="tx1"/>
              </a:solidFill>
            </a:rPr>
            <a:t>The 5</a:t>
          </a:r>
          <a:r>
            <a:rPr lang="en-US" baseline="30000" dirty="0" smtClean="0">
              <a:solidFill>
                <a:schemeClr val="tx1"/>
              </a:solidFill>
            </a:rPr>
            <a:t>th</a:t>
          </a:r>
          <a:r>
            <a:rPr lang="en-US" dirty="0" smtClean="0">
              <a:solidFill>
                <a:schemeClr val="tx1"/>
              </a:solidFill>
            </a:rPr>
            <a:t> amendment</a:t>
          </a:r>
        </a:p>
        <a:p>
          <a:endParaRPr lang="en-US" dirty="0" smtClean="0">
            <a:solidFill>
              <a:schemeClr val="tx1"/>
            </a:solidFill>
          </a:endParaRPr>
        </a:p>
        <a:p>
          <a:r>
            <a:rPr lang="en-US" dirty="0" smtClean="0">
              <a:solidFill>
                <a:schemeClr val="tx1"/>
              </a:solidFill>
            </a:rPr>
            <a:t>The 6</a:t>
          </a:r>
          <a:r>
            <a:rPr lang="en-US" baseline="30000" dirty="0" smtClean="0">
              <a:solidFill>
                <a:schemeClr val="tx1"/>
              </a:solidFill>
            </a:rPr>
            <a:t>th</a:t>
          </a:r>
          <a:r>
            <a:rPr lang="en-US" dirty="0" smtClean="0">
              <a:solidFill>
                <a:schemeClr val="tx1"/>
              </a:solidFill>
            </a:rPr>
            <a:t> amendment</a:t>
          </a:r>
          <a:endParaRPr lang="en-US" dirty="0"/>
        </a:p>
      </dgm:t>
    </dgm:pt>
    <dgm:pt modelId="{175C9DE3-E323-D942-826E-F71C9895F8D4}" type="parTrans" cxnId="{468D3ADE-1FED-0048-AA6F-A545267D78ED}">
      <dgm:prSet/>
      <dgm:spPr/>
      <dgm:t>
        <a:bodyPr/>
        <a:lstStyle/>
        <a:p>
          <a:endParaRPr lang="en-US"/>
        </a:p>
      </dgm:t>
    </dgm:pt>
    <dgm:pt modelId="{4C177D14-A029-A348-9DD5-9A880F7680A4}" type="sibTrans" cxnId="{468D3ADE-1FED-0048-AA6F-A545267D78ED}">
      <dgm:prSet/>
      <dgm:spPr/>
      <dgm:t>
        <a:bodyPr/>
        <a:lstStyle/>
        <a:p>
          <a:endParaRPr lang="en-US"/>
        </a:p>
      </dgm:t>
    </dgm:pt>
    <dgm:pt modelId="{2346C7BF-7CB6-2C4E-A56A-02F5AC853990}">
      <dgm:prSet phldrT="[Text]"/>
      <dgm:spPr/>
      <dgm:t>
        <a:bodyPr/>
        <a:lstStyle/>
        <a:p>
          <a:r>
            <a:rPr lang="en-US" dirty="0" smtClean="0">
              <a:solidFill>
                <a:schemeClr val="tx1"/>
              </a:solidFill>
            </a:rPr>
            <a:t>Choose the  legal right that is NOT given to VYC defendants</a:t>
          </a:r>
        </a:p>
        <a:p>
          <a:endParaRPr lang="en-US" dirty="0" smtClean="0">
            <a:solidFill>
              <a:schemeClr val="tx1"/>
            </a:solidFill>
          </a:endParaRPr>
        </a:p>
        <a:p>
          <a:r>
            <a:rPr lang="en-US" dirty="0" smtClean="0">
              <a:solidFill>
                <a:schemeClr val="tx1"/>
              </a:solidFill>
            </a:rPr>
            <a:t>The right to appeal</a:t>
          </a:r>
        </a:p>
        <a:p>
          <a:endParaRPr lang="en-US" dirty="0" smtClean="0">
            <a:solidFill>
              <a:schemeClr val="tx1"/>
            </a:solidFill>
          </a:endParaRPr>
        </a:p>
        <a:p>
          <a:r>
            <a:rPr lang="en-US" dirty="0" smtClean="0">
              <a:solidFill>
                <a:schemeClr val="tx1"/>
              </a:solidFill>
            </a:rPr>
            <a:t>      Attorney-Client Privilege</a:t>
          </a:r>
        </a:p>
        <a:p>
          <a:endParaRPr lang="en-US" dirty="0" smtClean="0">
            <a:solidFill>
              <a:schemeClr val="tx1"/>
            </a:solidFill>
          </a:endParaRPr>
        </a:p>
        <a:p>
          <a:r>
            <a:rPr lang="en-US" dirty="0" smtClean="0">
              <a:solidFill>
                <a:schemeClr val="tx1"/>
              </a:solidFill>
            </a:rPr>
            <a:t>             The right to choose a sentence</a:t>
          </a:r>
        </a:p>
        <a:p>
          <a:endParaRPr lang="en-US" dirty="0" smtClean="0">
            <a:solidFill>
              <a:schemeClr val="tx1"/>
            </a:solidFill>
          </a:endParaRPr>
        </a:p>
      </dgm:t>
    </dgm:pt>
    <dgm:pt modelId="{F3A4EAC3-469F-4747-9771-6804865076F3}" type="parTrans" cxnId="{E6C815BD-2B1C-E24B-8C29-F4F135F7D8D3}">
      <dgm:prSet/>
      <dgm:spPr/>
      <dgm:t>
        <a:bodyPr/>
        <a:lstStyle/>
        <a:p>
          <a:endParaRPr lang="en-US"/>
        </a:p>
      </dgm:t>
    </dgm:pt>
    <dgm:pt modelId="{48AAF903-9C73-CC42-9D66-74CA7ECE4F2E}" type="sibTrans" cxnId="{E6C815BD-2B1C-E24B-8C29-F4F135F7D8D3}">
      <dgm:prSet/>
      <dgm:spPr/>
      <dgm:t>
        <a:bodyPr/>
        <a:lstStyle/>
        <a:p>
          <a:endParaRPr lang="en-US"/>
        </a:p>
      </dgm:t>
    </dgm:pt>
    <dgm:pt modelId="{940960D0-7CC0-894E-B519-BB418C82ECAD}">
      <dgm:prSet phldrT="[Text]"/>
      <dgm:spPr/>
      <dgm:t>
        <a:bodyPr/>
        <a:lstStyle/>
        <a:p>
          <a:r>
            <a:rPr lang="en-US" dirty="0" smtClean="0">
              <a:solidFill>
                <a:schemeClr val="tx1"/>
              </a:solidFill>
            </a:rPr>
            <a:t>The 6</a:t>
          </a:r>
          <a:r>
            <a:rPr lang="en-US" baseline="30000" dirty="0" smtClean="0">
              <a:solidFill>
                <a:schemeClr val="tx1"/>
              </a:solidFill>
            </a:rPr>
            <a:t>th</a:t>
          </a:r>
          <a:r>
            <a:rPr lang="en-US" dirty="0" smtClean="0">
              <a:solidFill>
                <a:schemeClr val="tx1"/>
              </a:solidFill>
            </a:rPr>
            <a:t> Amendment guarantees a defendant’s  right to </a:t>
          </a:r>
        </a:p>
        <a:p>
          <a:endParaRPr lang="en-US" dirty="0" smtClean="0">
            <a:solidFill>
              <a:schemeClr val="tx1"/>
            </a:solidFill>
          </a:endParaRPr>
        </a:p>
        <a:p>
          <a:r>
            <a:rPr lang="en-US" dirty="0" smtClean="0">
              <a:solidFill>
                <a:schemeClr val="tx1"/>
              </a:solidFill>
            </a:rPr>
            <a:t>      A speedy and public trial</a:t>
          </a:r>
        </a:p>
        <a:p>
          <a:endParaRPr lang="en-US" dirty="0" smtClean="0">
            <a:solidFill>
              <a:schemeClr val="tx1"/>
            </a:solidFill>
          </a:endParaRPr>
        </a:p>
        <a:p>
          <a:r>
            <a:rPr lang="en-US" dirty="0" smtClean="0">
              <a:solidFill>
                <a:schemeClr val="tx1"/>
              </a:solidFill>
            </a:rPr>
            <a:t>The right to an attorney</a:t>
          </a:r>
        </a:p>
        <a:p>
          <a:endParaRPr lang="en-US" dirty="0" smtClean="0">
            <a:solidFill>
              <a:schemeClr val="tx1"/>
            </a:solidFill>
          </a:endParaRPr>
        </a:p>
        <a:p>
          <a:r>
            <a:rPr lang="en-US" dirty="0" smtClean="0">
              <a:solidFill>
                <a:schemeClr val="tx1"/>
              </a:solidFill>
            </a:rPr>
            <a:t>All of the above</a:t>
          </a:r>
          <a:endParaRPr lang="en-US" dirty="0"/>
        </a:p>
      </dgm:t>
    </dgm:pt>
    <dgm:pt modelId="{460D5906-F849-704A-84D6-92A7CE0BD92A}" type="parTrans" cxnId="{03ED4A9F-3692-BD44-B71A-CDE4EE46491F}">
      <dgm:prSet/>
      <dgm:spPr/>
      <dgm:t>
        <a:bodyPr/>
        <a:lstStyle/>
        <a:p>
          <a:endParaRPr lang="en-US"/>
        </a:p>
      </dgm:t>
    </dgm:pt>
    <dgm:pt modelId="{5E77DAC7-C6C0-8D4A-9B49-8180A92FBDD9}" type="sibTrans" cxnId="{03ED4A9F-3692-BD44-B71A-CDE4EE46491F}">
      <dgm:prSet/>
      <dgm:spPr/>
      <dgm:t>
        <a:bodyPr/>
        <a:lstStyle/>
        <a:p>
          <a:endParaRPr lang="en-US"/>
        </a:p>
      </dgm:t>
    </dgm:pt>
    <dgm:pt modelId="{473CDFDC-6DEC-0F41-9FFD-1B6A1007AFBF}">
      <dgm:prSet phldrT="[Text]"/>
      <dgm:spPr/>
      <dgm:t>
        <a:bodyPr/>
        <a:lstStyle/>
        <a:p>
          <a:r>
            <a:rPr lang="en-US" dirty="0" smtClean="0">
              <a:solidFill>
                <a:schemeClr val="tx1"/>
              </a:solidFill>
            </a:rPr>
            <a:t>The  5</a:t>
          </a:r>
          <a:r>
            <a:rPr lang="en-US" baseline="30000" dirty="0" smtClean="0">
              <a:solidFill>
                <a:schemeClr val="tx1"/>
              </a:solidFill>
            </a:rPr>
            <a:t>th</a:t>
          </a:r>
          <a:r>
            <a:rPr lang="en-US" dirty="0" smtClean="0">
              <a:solidFill>
                <a:schemeClr val="tx1"/>
              </a:solidFill>
            </a:rPr>
            <a:t> Amendment gives defendants the right to “remain silent”, which cannot be used against them</a:t>
          </a:r>
        </a:p>
        <a:p>
          <a:endParaRPr lang="en-US" dirty="0" smtClean="0">
            <a:solidFill>
              <a:schemeClr val="tx1"/>
            </a:solidFill>
          </a:endParaRPr>
        </a:p>
        <a:p>
          <a:r>
            <a:rPr lang="en-US" dirty="0" smtClean="0">
              <a:solidFill>
                <a:schemeClr val="tx1"/>
              </a:solidFill>
            </a:rPr>
            <a:t>True</a:t>
          </a:r>
        </a:p>
        <a:p>
          <a:endParaRPr lang="en-US" dirty="0" smtClean="0">
            <a:solidFill>
              <a:schemeClr val="tx1"/>
            </a:solidFill>
          </a:endParaRPr>
        </a:p>
        <a:p>
          <a:r>
            <a:rPr lang="en-US" dirty="0" smtClean="0">
              <a:solidFill>
                <a:schemeClr val="tx1"/>
              </a:solidFill>
            </a:rPr>
            <a:t>False</a:t>
          </a:r>
          <a:endParaRPr lang="en-US" dirty="0"/>
        </a:p>
      </dgm:t>
    </dgm:pt>
    <dgm:pt modelId="{AFDFDE22-D76C-1540-B01E-CB3BA204B400}" type="parTrans" cxnId="{80889228-C3A5-6346-B36C-7355D8839774}">
      <dgm:prSet/>
      <dgm:spPr/>
      <dgm:t>
        <a:bodyPr/>
        <a:lstStyle/>
        <a:p>
          <a:endParaRPr lang="en-US"/>
        </a:p>
      </dgm:t>
    </dgm:pt>
    <dgm:pt modelId="{DD666055-0379-2A46-BBE2-82EF1A2362C0}" type="sibTrans" cxnId="{80889228-C3A5-6346-B36C-7355D8839774}">
      <dgm:prSet/>
      <dgm:spPr/>
      <dgm:t>
        <a:bodyPr/>
        <a:lstStyle/>
        <a:p>
          <a:endParaRPr lang="en-US"/>
        </a:p>
      </dgm:t>
    </dgm:pt>
    <dgm:pt modelId="{93D7A872-E8E3-0F4E-A809-D80C597FA1CE}">
      <dgm:prSet/>
      <dgm:spPr/>
      <dgm:t>
        <a:bodyPr/>
        <a:lstStyle/>
        <a:p>
          <a:r>
            <a:rPr lang="en-US" dirty="0" smtClean="0">
              <a:solidFill>
                <a:schemeClr val="tx1"/>
              </a:solidFill>
            </a:rPr>
            <a:t>In the United State, juveniles are guaranteed</a:t>
          </a:r>
        </a:p>
        <a:p>
          <a:endParaRPr lang="en-US" dirty="0" smtClean="0">
            <a:solidFill>
              <a:schemeClr val="tx1"/>
            </a:solidFill>
          </a:endParaRPr>
        </a:p>
        <a:p>
          <a:r>
            <a:rPr lang="en-US" dirty="0" smtClean="0">
              <a:solidFill>
                <a:schemeClr val="tx1"/>
              </a:solidFill>
            </a:rPr>
            <a:t>    The same rights as adults</a:t>
          </a:r>
        </a:p>
        <a:p>
          <a:endParaRPr lang="en-US" dirty="0" smtClean="0">
            <a:solidFill>
              <a:schemeClr val="tx1"/>
            </a:solidFill>
          </a:endParaRPr>
        </a:p>
        <a:p>
          <a:r>
            <a:rPr lang="en-US" dirty="0" smtClean="0">
              <a:solidFill>
                <a:schemeClr val="tx1"/>
              </a:solidFill>
            </a:rPr>
            <a:t>   Some of the same rights as adults</a:t>
          </a:r>
        </a:p>
        <a:p>
          <a:endParaRPr lang="en-US" dirty="0" smtClean="0">
            <a:solidFill>
              <a:schemeClr val="tx1"/>
            </a:solidFill>
          </a:endParaRPr>
        </a:p>
        <a:p>
          <a:r>
            <a:rPr lang="en-US" dirty="0" smtClean="0">
              <a:solidFill>
                <a:schemeClr val="tx1"/>
              </a:solidFill>
            </a:rPr>
            <a:t>      None of the same rights as adults</a:t>
          </a:r>
        </a:p>
      </dgm:t>
    </dgm:pt>
    <dgm:pt modelId="{15E7155E-CD22-2945-89D9-8AE432BD92DC}" type="parTrans" cxnId="{B54173E6-D508-F349-9D8B-C3DA336A8C9A}">
      <dgm:prSet/>
      <dgm:spPr/>
      <dgm:t>
        <a:bodyPr/>
        <a:lstStyle/>
        <a:p>
          <a:endParaRPr lang="en-US"/>
        </a:p>
      </dgm:t>
    </dgm:pt>
    <dgm:pt modelId="{970B158C-B719-1840-BAA0-7C275CEEC452}" type="sibTrans" cxnId="{B54173E6-D508-F349-9D8B-C3DA336A8C9A}">
      <dgm:prSet/>
      <dgm:spPr/>
      <dgm:t>
        <a:bodyPr/>
        <a:lstStyle/>
        <a:p>
          <a:endParaRPr lang="en-US"/>
        </a:p>
      </dgm:t>
    </dgm:pt>
    <dgm:pt modelId="{64927494-83CB-E943-8CE2-5C943DB4D094}" type="pres">
      <dgm:prSet presAssocID="{85141CA1-480F-3345-8761-23CB60F9AE7D}" presName="diagram" presStyleCnt="0">
        <dgm:presLayoutVars>
          <dgm:dir/>
          <dgm:resizeHandles val="exact"/>
        </dgm:presLayoutVars>
      </dgm:prSet>
      <dgm:spPr/>
      <dgm:t>
        <a:bodyPr/>
        <a:lstStyle/>
        <a:p>
          <a:endParaRPr lang="en-US"/>
        </a:p>
      </dgm:t>
    </dgm:pt>
    <dgm:pt modelId="{04681B7D-1F61-4B4A-B2F6-FC1E4466D69D}" type="pres">
      <dgm:prSet presAssocID="{144F98A3-41F6-C545-BE6F-7AE8387287EB}" presName="node" presStyleLbl="node1" presStyleIdx="0" presStyleCnt="6" custScaleY="135325">
        <dgm:presLayoutVars>
          <dgm:bulletEnabled val="1"/>
        </dgm:presLayoutVars>
      </dgm:prSet>
      <dgm:spPr/>
      <dgm:t>
        <a:bodyPr/>
        <a:lstStyle/>
        <a:p>
          <a:endParaRPr lang="en-US"/>
        </a:p>
      </dgm:t>
    </dgm:pt>
    <dgm:pt modelId="{25E643AE-8778-664C-B9B7-09F5CE7A5C70}" type="pres">
      <dgm:prSet presAssocID="{4E5AC8DD-85F2-A748-825F-A17DBA766B6D}" presName="sibTrans" presStyleCnt="0"/>
      <dgm:spPr/>
    </dgm:pt>
    <dgm:pt modelId="{288634CF-56E5-0747-B272-33655B111B8A}" type="pres">
      <dgm:prSet presAssocID="{3E0EF09E-A62C-DB48-B148-5B80390B85E5}" presName="node" presStyleLbl="node1" presStyleIdx="1" presStyleCnt="6" custScaleY="135325">
        <dgm:presLayoutVars>
          <dgm:bulletEnabled val="1"/>
        </dgm:presLayoutVars>
      </dgm:prSet>
      <dgm:spPr/>
      <dgm:t>
        <a:bodyPr/>
        <a:lstStyle/>
        <a:p>
          <a:endParaRPr lang="en-US"/>
        </a:p>
      </dgm:t>
    </dgm:pt>
    <dgm:pt modelId="{9873483F-DE12-6745-9D85-049F8AF2EE33}" type="pres">
      <dgm:prSet presAssocID="{4C177D14-A029-A348-9DD5-9A880F7680A4}" presName="sibTrans" presStyleCnt="0"/>
      <dgm:spPr/>
    </dgm:pt>
    <dgm:pt modelId="{0DF8D5DE-28C4-A84E-BC30-C160284C8735}" type="pres">
      <dgm:prSet presAssocID="{93D7A872-E8E3-0F4E-A809-D80C597FA1CE}" presName="node" presStyleLbl="node1" presStyleIdx="2" presStyleCnt="6" custScaleY="135325" custLinFactNeighborX="0" custLinFactNeighborY="-4902">
        <dgm:presLayoutVars>
          <dgm:bulletEnabled val="1"/>
        </dgm:presLayoutVars>
      </dgm:prSet>
      <dgm:spPr/>
      <dgm:t>
        <a:bodyPr/>
        <a:lstStyle/>
        <a:p>
          <a:endParaRPr lang="en-US"/>
        </a:p>
      </dgm:t>
    </dgm:pt>
    <dgm:pt modelId="{30FFE7E6-8CD1-6940-AD74-C98F7E0CA936}" type="pres">
      <dgm:prSet presAssocID="{970B158C-B719-1840-BAA0-7C275CEEC452}" presName="sibTrans" presStyleCnt="0"/>
      <dgm:spPr/>
    </dgm:pt>
    <dgm:pt modelId="{8E379519-6275-AF48-85FC-EC170A541444}" type="pres">
      <dgm:prSet presAssocID="{2346C7BF-7CB6-2C4E-A56A-02F5AC853990}" presName="node" presStyleLbl="node1" presStyleIdx="3" presStyleCnt="6" custScaleY="126485">
        <dgm:presLayoutVars>
          <dgm:bulletEnabled val="1"/>
        </dgm:presLayoutVars>
      </dgm:prSet>
      <dgm:spPr/>
      <dgm:t>
        <a:bodyPr/>
        <a:lstStyle/>
        <a:p>
          <a:endParaRPr lang="en-US"/>
        </a:p>
      </dgm:t>
    </dgm:pt>
    <dgm:pt modelId="{E4609D6F-08F5-8C4F-8BF6-1DC9EF66AE79}" type="pres">
      <dgm:prSet presAssocID="{48AAF903-9C73-CC42-9D66-74CA7ECE4F2E}" presName="sibTrans" presStyleCnt="0"/>
      <dgm:spPr/>
    </dgm:pt>
    <dgm:pt modelId="{784BF856-B0A4-CE4D-AED3-657FE9CCF92F}" type="pres">
      <dgm:prSet presAssocID="{940960D0-7CC0-894E-B519-BB418C82ECAD}" presName="node" presStyleLbl="node1" presStyleIdx="4" presStyleCnt="6" custScaleY="128399">
        <dgm:presLayoutVars>
          <dgm:bulletEnabled val="1"/>
        </dgm:presLayoutVars>
      </dgm:prSet>
      <dgm:spPr/>
      <dgm:t>
        <a:bodyPr/>
        <a:lstStyle/>
        <a:p>
          <a:endParaRPr lang="en-US"/>
        </a:p>
      </dgm:t>
    </dgm:pt>
    <dgm:pt modelId="{789B11D0-6488-1F4A-99FD-0886D79EF2CB}" type="pres">
      <dgm:prSet presAssocID="{5E77DAC7-C6C0-8D4A-9B49-8180A92FBDD9}" presName="sibTrans" presStyleCnt="0"/>
      <dgm:spPr/>
    </dgm:pt>
    <dgm:pt modelId="{4F7AE13C-6827-7A43-BDBA-7B9650BA2B5A}" type="pres">
      <dgm:prSet presAssocID="{473CDFDC-6DEC-0F41-9FFD-1B6A1007AFBF}" presName="node" presStyleLbl="node1" presStyleIdx="5" presStyleCnt="6" custScaleY="128399">
        <dgm:presLayoutVars>
          <dgm:bulletEnabled val="1"/>
        </dgm:presLayoutVars>
      </dgm:prSet>
      <dgm:spPr/>
      <dgm:t>
        <a:bodyPr/>
        <a:lstStyle/>
        <a:p>
          <a:endParaRPr lang="en-US"/>
        </a:p>
      </dgm:t>
    </dgm:pt>
  </dgm:ptLst>
  <dgm:cxnLst>
    <dgm:cxn modelId="{03ED4A9F-3692-BD44-B71A-CDE4EE46491F}" srcId="{85141CA1-480F-3345-8761-23CB60F9AE7D}" destId="{940960D0-7CC0-894E-B519-BB418C82ECAD}" srcOrd="4" destOrd="0" parTransId="{460D5906-F849-704A-84D6-92A7CE0BD92A}" sibTransId="{5E77DAC7-C6C0-8D4A-9B49-8180A92FBDD9}"/>
    <dgm:cxn modelId="{35D78A65-321E-5F45-914E-7B15020CFA5B}" type="presOf" srcId="{473CDFDC-6DEC-0F41-9FFD-1B6A1007AFBF}" destId="{4F7AE13C-6827-7A43-BDBA-7B9650BA2B5A}" srcOrd="0" destOrd="0" presId="urn:microsoft.com/office/officeart/2005/8/layout/default"/>
    <dgm:cxn modelId="{D97699B5-D871-544B-AC7C-70D7971A5B60}" type="presOf" srcId="{3E0EF09E-A62C-DB48-B148-5B80390B85E5}" destId="{288634CF-56E5-0747-B272-33655B111B8A}" srcOrd="0" destOrd="0" presId="urn:microsoft.com/office/officeart/2005/8/layout/default"/>
    <dgm:cxn modelId="{80889228-C3A5-6346-B36C-7355D8839774}" srcId="{85141CA1-480F-3345-8761-23CB60F9AE7D}" destId="{473CDFDC-6DEC-0F41-9FFD-1B6A1007AFBF}" srcOrd="5" destOrd="0" parTransId="{AFDFDE22-D76C-1540-B01E-CB3BA204B400}" sibTransId="{DD666055-0379-2A46-BBE2-82EF1A2362C0}"/>
    <dgm:cxn modelId="{E6C815BD-2B1C-E24B-8C29-F4F135F7D8D3}" srcId="{85141CA1-480F-3345-8761-23CB60F9AE7D}" destId="{2346C7BF-7CB6-2C4E-A56A-02F5AC853990}" srcOrd="3" destOrd="0" parTransId="{F3A4EAC3-469F-4747-9771-6804865076F3}" sibTransId="{48AAF903-9C73-CC42-9D66-74CA7ECE4F2E}"/>
    <dgm:cxn modelId="{0101880E-E6A1-D940-BD55-18B4B572028B}" type="presOf" srcId="{2346C7BF-7CB6-2C4E-A56A-02F5AC853990}" destId="{8E379519-6275-AF48-85FC-EC170A541444}" srcOrd="0" destOrd="0" presId="urn:microsoft.com/office/officeart/2005/8/layout/default"/>
    <dgm:cxn modelId="{19B05332-0467-F54A-8B28-A24EAD8C22AB}" type="presOf" srcId="{940960D0-7CC0-894E-B519-BB418C82ECAD}" destId="{784BF856-B0A4-CE4D-AED3-657FE9CCF92F}" srcOrd="0" destOrd="0" presId="urn:microsoft.com/office/officeart/2005/8/layout/default"/>
    <dgm:cxn modelId="{36C96EB5-BF3F-E943-B416-374914755855}" type="presOf" srcId="{144F98A3-41F6-C545-BE6F-7AE8387287EB}" destId="{04681B7D-1F61-4B4A-B2F6-FC1E4466D69D}" srcOrd="0" destOrd="0" presId="urn:microsoft.com/office/officeart/2005/8/layout/default"/>
    <dgm:cxn modelId="{4F5C2680-73C3-E14C-8CC1-66E88E5C7118}" type="presOf" srcId="{93D7A872-E8E3-0F4E-A809-D80C597FA1CE}" destId="{0DF8D5DE-28C4-A84E-BC30-C160284C8735}" srcOrd="0" destOrd="0" presId="urn:microsoft.com/office/officeart/2005/8/layout/default"/>
    <dgm:cxn modelId="{CC620854-3584-2442-B411-2FFCB601E22D}" type="presOf" srcId="{85141CA1-480F-3345-8761-23CB60F9AE7D}" destId="{64927494-83CB-E943-8CE2-5C943DB4D094}" srcOrd="0" destOrd="0" presId="urn:microsoft.com/office/officeart/2005/8/layout/default"/>
    <dgm:cxn modelId="{4C273030-5DC5-3843-A279-0BFF397BD623}" srcId="{85141CA1-480F-3345-8761-23CB60F9AE7D}" destId="{144F98A3-41F6-C545-BE6F-7AE8387287EB}" srcOrd="0" destOrd="0" parTransId="{3110C73E-0BC3-1E4D-AC69-F9587652BEC5}" sibTransId="{4E5AC8DD-85F2-A748-825F-A17DBA766B6D}"/>
    <dgm:cxn modelId="{468D3ADE-1FED-0048-AA6F-A545267D78ED}" srcId="{85141CA1-480F-3345-8761-23CB60F9AE7D}" destId="{3E0EF09E-A62C-DB48-B148-5B80390B85E5}" srcOrd="1" destOrd="0" parTransId="{175C9DE3-E323-D942-826E-F71C9895F8D4}" sibTransId="{4C177D14-A029-A348-9DD5-9A880F7680A4}"/>
    <dgm:cxn modelId="{B54173E6-D508-F349-9D8B-C3DA336A8C9A}" srcId="{85141CA1-480F-3345-8761-23CB60F9AE7D}" destId="{93D7A872-E8E3-0F4E-A809-D80C597FA1CE}" srcOrd="2" destOrd="0" parTransId="{15E7155E-CD22-2945-89D9-8AE432BD92DC}" sibTransId="{970B158C-B719-1840-BAA0-7C275CEEC452}"/>
    <dgm:cxn modelId="{A50AE6ED-AA15-A14F-8174-21DF263ECDFB}" type="presParOf" srcId="{64927494-83CB-E943-8CE2-5C943DB4D094}" destId="{04681B7D-1F61-4B4A-B2F6-FC1E4466D69D}" srcOrd="0" destOrd="0" presId="urn:microsoft.com/office/officeart/2005/8/layout/default"/>
    <dgm:cxn modelId="{EF34092D-BA4C-B64A-8987-E9BD05138556}" type="presParOf" srcId="{64927494-83CB-E943-8CE2-5C943DB4D094}" destId="{25E643AE-8778-664C-B9B7-09F5CE7A5C70}" srcOrd="1" destOrd="0" presId="urn:microsoft.com/office/officeart/2005/8/layout/default"/>
    <dgm:cxn modelId="{A5B25F38-F66E-834B-B9F0-5EF9334E0DF4}" type="presParOf" srcId="{64927494-83CB-E943-8CE2-5C943DB4D094}" destId="{288634CF-56E5-0747-B272-33655B111B8A}" srcOrd="2" destOrd="0" presId="urn:microsoft.com/office/officeart/2005/8/layout/default"/>
    <dgm:cxn modelId="{6BE8ED59-38B3-2146-BD11-69B8585A6E21}" type="presParOf" srcId="{64927494-83CB-E943-8CE2-5C943DB4D094}" destId="{9873483F-DE12-6745-9D85-049F8AF2EE33}" srcOrd="3" destOrd="0" presId="urn:microsoft.com/office/officeart/2005/8/layout/default"/>
    <dgm:cxn modelId="{A4D4CFA7-65D2-0F45-BD74-1860406BC395}" type="presParOf" srcId="{64927494-83CB-E943-8CE2-5C943DB4D094}" destId="{0DF8D5DE-28C4-A84E-BC30-C160284C8735}" srcOrd="4" destOrd="0" presId="urn:microsoft.com/office/officeart/2005/8/layout/default"/>
    <dgm:cxn modelId="{45C0BD57-ED10-FA4D-8B90-C3844276D87B}" type="presParOf" srcId="{64927494-83CB-E943-8CE2-5C943DB4D094}" destId="{30FFE7E6-8CD1-6940-AD74-C98F7E0CA936}" srcOrd="5" destOrd="0" presId="urn:microsoft.com/office/officeart/2005/8/layout/default"/>
    <dgm:cxn modelId="{81BB4187-80DE-F547-9858-D2BEB1679C3B}" type="presParOf" srcId="{64927494-83CB-E943-8CE2-5C943DB4D094}" destId="{8E379519-6275-AF48-85FC-EC170A541444}" srcOrd="6" destOrd="0" presId="urn:microsoft.com/office/officeart/2005/8/layout/default"/>
    <dgm:cxn modelId="{746FF5BE-A697-4E4B-90C0-0C98495BAF8A}" type="presParOf" srcId="{64927494-83CB-E943-8CE2-5C943DB4D094}" destId="{E4609D6F-08F5-8C4F-8BF6-1DC9EF66AE79}" srcOrd="7" destOrd="0" presId="urn:microsoft.com/office/officeart/2005/8/layout/default"/>
    <dgm:cxn modelId="{895280B9-15DC-9143-A320-9B9A153826A1}" type="presParOf" srcId="{64927494-83CB-E943-8CE2-5C943DB4D094}" destId="{784BF856-B0A4-CE4D-AED3-657FE9CCF92F}" srcOrd="8" destOrd="0" presId="urn:microsoft.com/office/officeart/2005/8/layout/default"/>
    <dgm:cxn modelId="{B56BEE86-8B0D-9A45-85EE-64E7698FBD95}" type="presParOf" srcId="{64927494-83CB-E943-8CE2-5C943DB4D094}" destId="{789B11D0-6488-1F4A-99FD-0886D79EF2CB}" srcOrd="9" destOrd="0" presId="urn:microsoft.com/office/officeart/2005/8/layout/default"/>
    <dgm:cxn modelId="{75EEF96E-1794-1E44-BC37-D6FE4EEAC448}" type="presParOf" srcId="{64927494-83CB-E943-8CE2-5C943DB4D094}" destId="{4F7AE13C-6827-7A43-BDBA-7B9650BA2B5A}"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141CA1-480F-3345-8761-23CB60F9AE7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44F98A3-41F6-C545-BE6F-7AE8387287EB}">
      <dgm:prSet phldrT="[Text]" custT="1"/>
      <dgm:spPr/>
      <dgm:t>
        <a:bodyPr/>
        <a:lstStyle/>
        <a:p>
          <a:pPr algn="ctr"/>
          <a:r>
            <a:rPr lang="en-US" sz="1400" dirty="0" smtClean="0">
              <a:solidFill>
                <a:schemeClr val="tx1"/>
              </a:solidFill>
            </a:rPr>
            <a:t>Restitution is a term for</a:t>
          </a:r>
        </a:p>
        <a:p>
          <a:pPr algn="ctr"/>
          <a:endParaRPr lang="en-US" sz="1400" dirty="0" smtClean="0">
            <a:solidFill>
              <a:schemeClr val="tx1"/>
            </a:solidFill>
          </a:endParaRPr>
        </a:p>
        <a:p>
          <a:pPr algn="ctr"/>
          <a:r>
            <a:rPr lang="en-US" sz="1400" dirty="0" smtClean="0">
              <a:solidFill>
                <a:schemeClr val="tx1"/>
              </a:solidFill>
            </a:rPr>
            <a:t>    Rehabilitation of a criminal</a:t>
          </a:r>
        </a:p>
        <a:p>
          <a:pPr algn="ctr"/>
          <a:endParaRPr lang="en-US" sz="1400" dirty="0" smtClean="0">
            <a:solidFill>
              <a:schemeClr val="tx1"/>
            </a:solidFill>
          </a:endParaRPr>
        </a:p>
        <a:p>
          <a:pPr algn="ctr"/>
          <a:r>
            <a:rPr lang="en-US" sz="1400" dirty="0" smtClean="0">
              <a:solidFill>
                <a:schemeClr val="tx1"/>
              </a:solidFill>
            </a:rPr>
            <a:t>Constitutional review </a:t>
          </a:r>
        </a:p>
        <a:p>
          <a:pPr algn="ctr"/>
          <a:endParaRPr lang="en-US" sz="1400" dirty="0" smtClean="0">
            <a:solidFill>
              <a:schemeClr val="tx1"/>
            </a:solidFill>
          </a:endParaRPr>
        </a:p>
        <a:p>
          <a:pPr algn="ctr"/>
          <a:r>
            <a:rPr lang="en-US" sz="1400" dirty="0" smtClean="0">
              <a:solidFill>
                <a:schemeClr val="tx1"/>
              </a:solidFill>
            </a:rPr>
            <a:t>Paying damages to victim</a:t>
          </a:r>
          <a:endParaRPr lang="en-US" sz="1400" dirty="0">
            <a:solidFill>
              <a:schemeClr val="tx1"/>
            </a:solidFill>
          </a:endParaRPr>
        </a:p>
      </dgm:t>
    </dgm:pt>
    <dgm:pt modelId="{3110C73E-0BC3-1E4D-AC69-F9587652BEC5}" type="parTrans" cxnId="{4C273030-5DC5-3843-A279-0BFF397BD623}">
      <dgm:prSet/>
      <dgm:spPr/>
      <dgm:t>
        <a:bodyPr/>
        <a:lstStyle/>
        <a:p>
          <a:endParaRPr lang="en-US"/>
        </a:p>
      </dgm:t>
    </dgm:pt>
    <dgm:pt modelId="{4E5AC8DD-85F2-A748-825F-A17DBA766B6D}" type="sibTrans" cxnId="{4C273030-5DC5-3843-A279-0BFF397BD623}">
      <dgm:prSet/>
      <dgm:spPr/>
      <dgm:t>
        <a:bodyPr/>
        <a:lstStyle/>
        <a:p>
          <a:endParaRPr lang="en-US"/>
        </a:p>
      </dgm:t>
    </dgm:pt>
    <dgm:pt modelId="{3E0EF09E-A62C-DB48-B148-5B80390B85E5}">
      <dgm:prSet phldrT="[Text]"/>
      <dgm:spPr/>
      <dgm:t>
        <a:bodyPr/>
        <a:lstStyle/>
        <a:p>
          <a:r>
            <a:rPr lang="en-US" dirty="0" smtClean="0">
              <a:solidFill>
                <a:schemeClr val="tx1"/>
              </a:solidFill>
            </a:rPr>
            <a:t>A diversionary program like VYC is</a:t>
          </a:r>
        </a:p>
        <a:p>
          <a:endParaRPr lang="en-US" dirty="0" smtClean="0">
            <a:solidFill>
              <a:schemeClr val="tx1"/>
            </a:solidFill>
          </a:endParaRPr>
        </a:p>
        <a:p>
          <a:r>
            <a:rPr lang="en-US" dirty="0" smtClean="0">
              <a:solidFill>
                <a:schemeClr val="tx1"/>
              </a:solidFill>
            </a:rPr>
            <a:t>Not part of a formal court system</a:t>
          </a:r>
        </a:p>
        <a:p>
          <a:endParaRPr lang="en-US" dirty="0" smtClean="0">
            <a:solidFill>
              <a:schemeClr val="tx1"/>
            </a:solidFill>
          </a:endParaRPr>
        </a:p>
        <a:p>
          <a:r>
            <a:rPr lang="en-US" dirty="0" smtClean="0">
              <a:solidFill>
                <a:schemeClr val="tx1"/>
              </a:solidFill>
            </a:rPr>
            <a:t>A place for defendants to have many second chances </a:t>
          </a:r>
        </a:p>
        <a:p>
          <a:endParaRPr lang="en-US" dirty="0" smtClean="0">
            <a:solidFill>
              <a:schemeClr val="tx1"/>
            </a:solidFill>
          </a:endParaRPr>
        </a:p>
        <a:p>
          <a:r>
            <a:rPr lang="en-US" dirty="0" smtClean="0">
              <a:solidFill>
                <a:schemeClr val="tx1"/>
              </a:solidFill>
            </a:rPr>
            <a:t>A step before adult court, if the defendant does not cooperate</a:t>
          </a:r>
          <a:endParaRPr lang="en-US" dirty="0">
            <a:solidFill>
              <a:schemeClr val="tx1"/>
            </a:solidFill>
          </a:endParaRPr>
        </a:p>
      </dgm:t>
    </dgm:pt>
    <dgm:pt modelId="{175C9DE3-E323-D942-826E-F71C9895F8D4}" type="parTrans" cxnId="{468D3ADE-1FED-0048-AA6F-A545267D78ED}">
      <dgm:prSet/>
      <dgm:spPr/>
      <dgm:t>
        <a:bodyPr/>
        <a:lstStyle/>
        <a:p>
          <a:endParaRPr lang="en-US"/>
        </a:p>
      </dgm:t>
    </dgm:pt>
    <dgm:pt modelId="{4C177D14-A029-A348-9DD5-9A880F7680A4}" type="sibTrans" cxnId="{468D3ADE-1FED-0048-AA6F-A545267D78ED}">
      <dgm:prSet/>
      <dgm:spPr/>
      <dgm:t>
        <a:bodyPr/>
        <a:lstStyle/>
        <a:p>
          <a:endParaRPr lang="en-US"/>
        </a:p>
      </dgm:t>
    </dgm:pt>
    <dgm:pt modelId="{2346C7BF-7CB6-2C4E-A56A-02F5AC853990}">
      <dgm:prSet phldrT="[Text]"/>
      <dgm:spPr/>
      <dgm:t>
        <a:bodyPr/>
        <a:lstStyle/>
        <a:p>
          <a:r>
            <a:rPr lang="en-US" dirty="0" smtClean="0">
              <a:solidFill>
                <a:schemeClr val="tx1"/>
              </a:solidFill>
            </a:rPr>
            <a:t>A crime for which a defendant may be sent to prison for more than one year is a </a:t>
          </a:r>
        </a:p>
        <a:p>
          <a:endParaRPr lang="en-US" dirty="0" smtClean="0">
            <a:solidFill>
              <a:schemeClr val="tx1"/>
            </a:solidFill>
          </a:endParaRPr>
        </a:p>
        <a:p>
          <a:r>
            <a:rPr lang="en-US" dirty="0" smtClean="0">
              <a:solidFill>
                <a:schemeClr val="tx1"/>
              </a:solidFill>
            </a:rPr>
            <a:t> violation</a:t>
          </a:r>
        </a:p>
        <a:p>
          <a:endParaRPr lang="en-US" dirty="0" smtClean="0">
            <a:solidFill>
              <a:schemeClr val="tx1"/>
            </a:solidFill>
          </a:endParaRPr>
        </a:p>
        <a:p>
          <a:r>
            <a:rPr lang="en-US" dirty="0" smtClean="0">
              <a:solidFill>
                <a:schemeClr val="tx1"/>
              </a:solidFill>
            </a:rPr>
            <a:t>    felony</a:t>
          </a:r>
        </a:p>
        <a:p>
          <a:endParaRPr lang="en-US" dirty="0" smtClean="0">
            <a:solidFill>
              <a:schemeClr val="tx1"/>
            </a:solidFill>
          </a:endParaRPr>
        </a:p>
        <a:p>
          <a:r>
            <a:rPr lang="en-US" dirty="0" smtClean="0">
              <a:solidFill>
                <a:schemeClr val="tx1"/>
              </a:solidFill>
            </a:rPr>
            <a:t>             misdemeanor</a:t>
          </a:r>
        </a:p>
        <a:p>
          <a:endParaRPr lang="en-US" dirty="0" smtClean="0">
            <a:solidFill>
              <a:schemeClr val="tx1"/>
            </a:solidFill>
          </a:endParaRPr>
        </a:p>
      </dgm:t>
    </dgm:pt>
    <dgm:pt modelId="{F3A4EAC3-469F-4747-9771-6804865076F3}" type="parTrans" cxnId="{E6C815BD-2B1C-E24B-8C29-F4F135F7D8D3}">
      <dgm:prSet/>
      <dgm:spPr/>
      <dgm:t>
        <a:bodyPr/>
        <a:lstStyle/>
        <a:p>
          <a:endParaRPr lang="en-US"/>
        </a:p>
      </dgm:t>
    </dgm:pt>
    <dgm:pt modelId="{48AAF903-9C73-CC42-9D66-74CA7ECE4F2E}" type="sibTrans" cxnId="{E6C815BD-2B1C-E24B-8C29-F4F135F7D8D3}">
      <dgm:prSet/>
      <dgm:spPr/>
      <dgm:t>
        <a:bodyPr/>
        <a:lstStyle/>
        <a:p>
          <a:endParaRPr lang="en-US"/>
        </a:p>
      </dgm:t>
    </dgm:pt>
    <dgm:pt modelId="{940960D0-7CC0-894E-B519-BB418C82ECAD}">
      <dgm:prSet phldrT="[Text]"/>
      <dgm:spPr/>
      <dgm:t>
        <a:bodyPr/>
        <a:lstStyle/>
        <a:p>
          <a:r>
            <a:rPr lang="en-US" dirty="0" smtClean="0">
              <a:solidFill>
                <a:schemeClr val="tx1"/>
              </a:solidFill>
            </a:rPr>
            <a:t>A crime for which a defendant may be sent to jail for a maximum for one year is </a:t>
          </a:r>
        </a:p>
        <a:p>
          <a:endParaRPr lang="en-US" dirty="0" smtClean="0">
            <a:solidFill>
              <a:schemeClr val="tx1"/>
            </a:solidFill>
          </a:endParaRPr>
        </a:p>
        <a:p>
          <a:r>
            <a:rPr lang="en-US" dirty="0" smtClean="0">
              <a:solidFill>
                <a:schemeClr val="tx1"/>
              </a:solidFill>
            </a:rPr>
            <a:t>      violation</a:t>
          </a:r>
        </a:p>
        <a:p>
          <a:endParaRPr lang="en-US" dirty="0" smtClean="0">
            <a:solidFill>
              <a:schemeClr val="tx1"/>
            </a:solidFill>
          </a:endParaRPr>
        </a:p>
        <a:p>
          <a:r>
            <a:rPr lang="en-US" dirty="0" smtClean="0">
              <a:solidFill>
                <a:schemeClr val="tx1"/>
              </a:solidFill>
            </a:rPr>
            <a:t>felony</a:t>
          </a:r>
        </a:p>
        <a:p>
          <a:endParaRPr lang="en-US" dirty="0" smtClean="0">
            <a:solidFill>
              <a:schemeClr val="tx1"/>
            </a:solidFill>
          </a:endParaRPr>
        </a:p>
        <a:p>
          <a:r>
            <a:rPr lang="en-US" dirty="0" smtClean="0">
              <a:solidFill>
                <a:schemeClr val="tx1"/>
              </a:solidFill>
            </a:rPr>
            <a:t>misdemeanor</a:t>
          </a:r>
          <a:endParaRPr lang="en-US" dirty="0"/>
        </a:p>
      </dgm:t>
    </dgm:pt>
    <dgm:pt modelId="{460D5906-F849-704A-84D6-92A7CE0BD92A}" type="parTrans" cxnId="{03ED4A9F-3692-BD44-B71A-CDE4EE46491F}">
      <dgm:prSet/>
      <dgm:spPr/>
      <dgm:t>
        <a:bodyPr/>
        <a:lstStyle/>
        <a:p>
          <a:endParaRPr lang="en-US"/>
        </a:p>
      </dgm:t>
    </dgm:pt>
    <dgm:pt modelId="{5E77DAC7-C6C0-8D4A-9B49-8180A92FBDD9}" type="sibTrans" cxnId="{03ED4A9F-3692-BD44-B71A-CDE4EE46491F}">
      <dgm:prSet/>
      <dgm:spPr/>
      <dgm:t>
        <a:bodyPr/>
        <a:lstStyle/>
        <a:p>
          <a:endParaRPr lang="en-US"/>
        </a:p>
      </dgm:t>
    </dgm:pt>
    <dgm:pt modelId="{473CDFDC-6DEC-0F41-9FFD-1B6A1007AFBF}">
      <dgm:prSet phldrT="[Text]"/>
      <dgm:spPr/>
      <dgm:t>
        <a:bodyPr/>
        <a:lstStyle/>
        <a:p>
          <a:r>
            <a:rPr lang="en-US" dirty="0" smtClean="0">
              <a:solidFill>
                <a:schemeClr val="tx1"/>
              </a:solidFill>
            </a:rPr>
            <a:t>“Bias” is a predisposition or inclination to decide something in a certain way</a:t>
          </a:r>
        </a:p>
        <a:p>
          <a:endParaRPr lang="en-US" dirty="0" smtClean="0">
            <a:solidFill>
              <a:schemeClr val="tx1"/>
            </a:solidFill>
          </a:endParaRPr>
        </a:p>
        <a:p>
          <a:r>
            <a:rPr lang="en-US" dirty="0" smtClean="0">
              <a:solidFill>
                <a:schemeClr val="tx1"/>
              </a:solidFill>
            </a:rPr>
            <a:t>True</a:t>
          </a:r>
        </a:p>
        <a:p>
          <a:endParaRPr lang="en-US" dirty="0" smtClean="0">
            <a:solidFill>
              <a:schemeClr val="tx1"/>
            </a:solidFill>
          </a:endParaRPr>
        </a:p>
        <a:p>
          <a:r>
            <a:rPr lang="en-US" dirty="0" smtClean="0">
              <a:solidFill>
                <a:schemeClr val="tx1"/>
              </a:solidFill>
            </a:rPr>
            <a:t>False </a:t>
          </a:r>
          <a:endParaRPr lang="en-US" dirty="0"/>
        </a:p>
      </dgm:t>
    </dgm:pt>
    <dgm:pt modelId="{AFDFDE22-D76C-1540-B01E-CB3BA204B400}" type="parTrans" cxnId="{80889228-C3A5-6346-B36C-7355D8839774}">
      <dgm:prSet/>
      <dgm:spPr/>
      <dgm:t>
        <a:bodyPr/>
        <a:lstStyle/>
        <a:p>
          <a:endParaRPr lang="en-US"/>
        </a:p>
      </dgm:t>
    </dgm:pt>
    <dgm:pt modelId="{DD666055-0379-2A46-BBE2-82EF1A2362C0}" type="sibTrans" cxnId="{80889228-C3A5-6346-B36C-7355D8839774}">
      <dgm:prSet/>
      <dgm:spPr/>
      <dgm:t>
        <a:bodyPr/>
        <a:lstStyle/>
        <a:p>
          <a:endParaRPr lang="en-US"/>
        </a:p>
      </dgm:t>
    </dgm:pt>
    <dgm:pt modelId="{93D7A872-E8E3-0F4E-A809-D80C597FA1CE}">
      <dgm:prSet/>
      <dgm:spPr/>
      <dgm:t>
        <a:bodyPr/>
        <a:lstStyle/>
        <a:p>
          <a:r>
            <a:rPr lang="en-US" dirty="0" smtClean="0">
              <a:solidFill>
                <a:schemeClr val="tx1"/>
              </a:solidFill>
            </a:rPr>
            <a:t>The DJJ employee who refers cases to VYC is the </a:t>
          </a:r>
        </a:p>
        <a:p>
          <a:endParaRPr lang="en-US" dirty="0" smtClean="0">
            <a:solidFill>
              <a:schemeClr val="tx1"/>
            </a:solidFill>
          </a:endParaRPr>
        </a:p>
        <a:p>
          <a:r>
            <a:rPr lang="en-US" dirty="0" smtClean="0">
              <a:solidFill>
                <a:schemeClr val="tx1"/>
              </a:solidFill>
            </a:rPr>
            <a:t>    legal advisor</a:t>
          </a:r>
        </a:p>
        <a:p>
          <a:endParaRPr lang="en-US" dirty="0" smtClean="0">
            <a:solidFill>
              <a:schemeClr val="tx1"/>
            </a:solidFill>
          </a:endParaRPr>
        </a:p>
        <a:p>
          <a:r>
            <a:rPr lang="en-US" dirty="0" smtClean="0">
              <a:solidFill>
                <a:schemeClr val="tx1"/>
              </a:solidFill>
            </a:rPr>
            <a:t>    probation officer</a:t>
          </a:r>
        </a:p>
        <a:p>
          <a:endParaRPr lang="en-US" dirty="0" smtClean="0">
            <a:solidFill>
              <a:schemeClr val="tx1"/>
            </a:solidFill>
          </a:endParaRPr>
        </a:p>
        <a:p>
          <a:r>
            <a:rPr lang="en-US" dirty="0" smtClean="0">
              <a:solidFill>
                <a:schemeClr val="tx1"/>
              </a:solidFill>
            </a:rPr>
            <a:t>      police officer</a:t>
          </a:r>
        </a:p>
      </dgm:t>
    </dgm:pt>
    <dgm:pt modelId="{15E7155E-CD22-2945-89D9-8AE432BD92DC}" type="parTrans" cxnId="{B54173E6-D508-F349-9D8B-C3DA336A8C9A}">
      <dgm:prSet/>
      <dgm:spPr/>
      <dgm:t>
        <a:bodyPr/>
        <a:lstStyle/>
        <a:p>
          <a:endParaRPr lang="en-US"/>
        </a:p>
      </dgm:t>
    </dgm:pt>
    <dgm:pt modelId="{970B158C-B719-1840-BAA0-7C275CEEC452}" type="sibTrans" cxnId="{B54173E6-D508-F349-9D8B-C3DA336A8C9A}">
      <dgm:prSet/>
      <dgm:spPr/>
      <dgm:t>
        <a:bodyPr/>
        <a:lstStyle/>
        <a:p>
          <a:endParaRPr lang="en-US"/>
        </a:p>
      </dgm:t>
    </dgm:pt>
    <dgm:pt modelId="{64927494-83CB-E943-8CE2-5C943DB4D094}" type="pres">
      <dgm:prSet presAssocID="{85141CA1-480F-3345-8761-23CB60F9AE7D}" presName="diagram" presStyleCnt="0">
        <dgm:presLayoutVars>
          <dgm:dir/>
          <dgm:resizeHandles val="exact"/>
        </dgm:presLayoutVars>
      </dgm:prSet>
      <dgm:spPr/>
      <dgm:t>
        <a:bodyPr/>
        <a:lstStyle/>
        <a:p>
          <a:endParaRPr lang="en-US"/>
        </a:p>
      </dgm:t>
    </dgm:pt>
    <dgm:pt modelId="{04681B7D-1F61-4B4A-B2F6-FC1E4466D69D}" type="pres">
      <dgm:prSet presAssocID="{144F98A3-41F6-C545-BE6F-7AE8387287EB}" presName="node" presStyleLbl="node1" presStyleIdx="0" presStyleCnt="6" custScaleY="135325">
        <dgm:presLayoutVars>
          <dgm:bulletEnabled val="1"/>
        </dgm:presLayoutVars>
      </dgm:prSet>
      <dgm:spPr/>
      <dgm:t>
        <a:bodyPr/>
        <a:lstStyle/>
        <a:p>
          <a:endParaRPr lang="en-US"/>
        </a:p>
      </dgm:t>
    </dgm:pt>
    <dgm:pt modelId="{25E643AE-8778-664C-B9B7-09F5CE7A5C70}" type="pres">
      <dgm:prSet presAssocID="{4E5AC8DD-85F2-A748-825F-A17DBA766B6D}" presName="sibTrans" presStyleCnt="0"/>
      <dgm:spPr/>
    </dgm:pt>
    <dgm:pt modelId="{288634CF-56E5-0747-B272-33655B111B8A}" type="pres">
      <dgm:prSet presAssocID="{3E0EF09E-A62C-DB48-B148-5B80390B85E5}" presName="node" presStyleLbl="node1" presStyleIdx="1" presStyleCnt="6" custScaleY="135325">
        <dgm:presLayoutVars>
          <dgm:bulletEnabled val="1"/>
        </dgm:presLayoutVars>
      </dgm:prSet>
      <dgm:spPr/>
      <dgm:t>
        <a:bodyPr/>
        <a:lstStyle/>
        <a:p>
          <a:endParaRPr lang="en-US"/>
        </a:p>
      </dgm:t>
    </dgm:pt>
    <dgm:pt modelId="{9873483F-DE12-6745-9D85-049F8AF2EE33}" type="pres">
      <dgm:prSet presAssocID="{4C177D14-A029-A348-9DD5-9A880F7680A4}" presName="sibTrans" presStyleCnt="0"/>
      <dgm:spPr/>
    </dgm:pt>
    <dgm:pt modelId="{0DF8D5DE-28C4-A84E-BC30-C160284C8735}" type="pres">
      <dgm:prSet presAssocID="{93D7A872-E8E3-0F4E-A809-D80C597FA1CE}" presName="node" presStyleLbl="node1" presStyleIdx="2" presStyleCnt="6" custScaleY="135325" custLinFactNeighborX="0" custLinFactNeighborY="-4902">
        <dgm:presLayoutVars>
          <dgm:bulletEnabled val="1"/>
        </dgm:presLayoutVars>
      </dgm:prSet>
      <dgm:spPr/>
      <dgm:t>
        <a:bodyPr/>
        <a:lstStyle/>
        <a:p>
          <a:endParaRPr lang="en-US"/>
        </a:p>
      </dgm:t>
    </dgm:pt>
    <dgm:pt modelId="{30FFE7E6-8CD1-6940-AD74-C98F7E0CA936}" type="pres">
      <dgm:prSet presAssocID="{970B158C-B719-1840-BAA0-7C275CEEC452}" presName="sibTrans" presStyleCnt="0"/>
      <dgm:spPr/>
    </dgm:pt>
    <dgm:pt modelId="{8E379519-6275-AF48-85FC-EC170A541444}" type="pres">
      <dgm:prSet presAssocID="{2346C7BF-7CB6-2C4E-A56A-02F5AC853990}" presName="node" presStyleLbl="node1" presStyleIdx="3" presStyleCnt="6" custScaleY="126485">
        <dgm:presLayoutVars>
          <dgm:bulletEnabled val="1"/>
        </dgm:presLayoutVars>
      </dgm:prSet>
      <dgm:spPr/>
      <dgm:t>
        <a:bodyPr/>
        <a:lstStyle/>
        <a:p>
          <a:endParaRPr lang="en-US"/>
        </a:p>
      </dgm:t>
    </dgm:pt>
    <dgm:pt modelId="{E4609D6F-08F5-8C4F-8BF6-1DC9EF66AE79}" type="pres">
      <dgm:prSet presAssocID="{48AAF903-9C73-CC42-9D66-74CA7ECE4F2E}" presName="sibTrans" presStyleCnt="0"/>
      <dgm:spPr/>
    </dgm:pt>
    <dgm:pt modelId="{784BF856-B0A4-CE4D-AED3-657FE9CCF92F}" type="pres">
      <dgm:prSet presAssocID="{940960D0-7CC0-894E-B519-BB418C82ECAD}" presName="node" presStyleLbl="node1" presStyleIdx="4" presStyleCnt="6" custScaleY="128399">
        <dgm:presLayoutVars>
          <dgm:bulletEnabled val="1"/>
        </dgm:presLayoutVars>
      </dgm:prSet>
      <dgm:spPr/>
      <dgm:t>
        <a:bodyPr/>
        <a:lstStyle/>
        <a:p>
          <a:endParaRPr lang="en-US"/>
        </a:p>
      </dgm:t>
    </dgm:pt>
    <dgm:pt modelId="{789B11D0-6488-1F4A-99FD-0886D79EF2CB}" type="pres">
      <dgm:prSet presAssocID="{5E77DAC7-C6C0-8D4A-9B49-8180A92FBDD9}" presName="sibTrans" presStyleCnt="0"/>
      <dgm:spPr/>
    </dgm:pt>
    <dgm:pt modelId="{4F7AE13C-6827-7A43-BDBA-7B9650BA2B5A}" type="pres">
      <dgm:prSet presAssocID="{473CDFDC-6DEC-0F41-9FFD-1B6A1007AFBF}" presName="node" presStyleLbl="node1" presStyleIdx="5" presStyleCnt="6" custScaleY="128399">
        <dgm:presLayoutVars>
          <dgm:bulletEnabled val="1"/>
        </dgm:presLayoutVars>
      </dgm:prSet>
      <dgm:spPr/>
      <dgm:t>
        <a:bodyPr/>
        <a:lstStyle/>
        <a:p>
          <a:endParaRPr lang="en-US"/>
        </a:p>
      </dgm:t>
    </dgm:pt>
  </dgm:ptLst>
  <dgm:cxnLst>
    <dgm:cxn modelId="{6CF9ED87-24B2-2C4F-9FB3-903DAB7C8AA2}" type="presOf" srcId="{940960D0-7CC0-894E-B519-BB418C82ECAD}" destId="{784BF856-B0A4-CE4D-AED3-657FE9CCF92F}" srcOrd="0" destOrd="0" presId="urn:microsoft.com/office/officeart/2005/8/layout/default"/>
    <dgm:cxn modelId="{7B62B25D-477D-9748-BC63-268B8531506C}" type="presOf" srcId="{144F98A3-41F6-C545-BE6F-7AE8387287EB}" destId="{04681B7D-1F61-4B4A-B2F6-FC1E4466D69D}" srcOrd="0" destOrd="0" presId="urn:microsoft.com/office/officeart/2005/8/layout/default"/>
    <dgm:cxn modelId="{A5FF25F9-53F4-2E44-9239-C683143E92D7}" type="presOf" srcId="{2346C7BF-7CB6-2C4E-A56A-02F5AC853990}" destId="{8E379519-6275-AF48-85FC-EC170A541444}" srcOrd="0" destOrd="0" presId="urn:microsoft.com/office/officeart/2005/8/layout/default"/>
    <dgm:cxn modelId="{389EE1A7-206B-2B4D-AC17-5BCAEFC0F4BC}" type="presOf" srcId="{473CDFDC-6DEC-0F41-9FFD-1B6A1007AFBF}" destId="{4F7AE13C-6827-7A43-BDBA-7B9650BA2B5A}" srcOrd="0" destOrd="0" presId="urn:microsoft.com/office/officeart/2005/8/layout/default"/>
    <dgm:cxn modelId="{E6C815BD-2B1C-E24B-8C29-F4F135F7D8D3}" srcId="{85141CA1-480F-3345-8761-23CB60F9AE7D}" destId="{2346C7BF-7CB6-2C4E-A56A-02F5AC853990}" srcOrd="3" destOrd="0" parTransId="{F3A4EAC3-469F-4747-9771-6804865076F3}" sibTransId="{48AAF903-9C73-CC42-9D66-74CA7ECE4F2E}"/>
    <dgm:cxn modelId="{E969EC14-71F3-9A46-8B7D-A51FBDDB76D5}" type="presOf" srcId="{93D7A872-E8E3-0F4E-A809-D80C597FA1CE}" destId="{0DF8D5DE-28C4-A84E-BC30-C160284C8735}" srcOrd="0" destOrd="0" presId="urn:microsoft.com/office/officeart/2005/8/layout/default"/>
    <dgm:cxn modelId="{80889228-C3A5-6346-B36C-7355D8839774}" srcId="{85141CA1-480F-3345-8761-23CB60F9AE7D}" destId="{473CDFDC-6DEC-0F41-9FFD-1B6A1007AFBF}" srcOrd="5" destOrd="0" parTransId="{AFDFDE22-D76C-1540-B01E-CB3BA204B400}" sibTransId="{DD666055-0379-2A46-BBE2-82EF1A2362C0}"/>
    <dgm:cxn modelId="{468D3ADE-1FED-0048-AA6F-A545267D78ED}" srcId="{85141CA1-480F-3345-8761-23CB60F9AE7D}" destId="{3E0EF09E-A62C-DB48-B148-5B80390B85E5}" srcOrd="1" destOrd="0" parTransId="{175C9DE3-E323-D942-826E-F71C9895F8D4}" sibTransId="{4C177D14-A029-A348-9DD5-9A880F7680A4}"/>
    <dgm:cxn modelId="{A072824B-B7F7-CB4E-8BFC-625FB53B73F4}" type="presOf" srcId="{85141CA1-480F-3345-8761-23CB60F9AE7D}" destId="{64927494-83CB-E943-8CE2-5C943DB4D094}" srcOrd="0" destOrd="0" presId="urn:microsoft.com/office/officeart/2005/8/layout/default"/>
    <dgm:cxn modelId="{AF120314-1466-9844-8DAA-923A84693A4C}" type="presOf" srcId="{3E0EF09E-A62C-DB48-B148-5B80390B85E5}" destId="{288634CF-56E5-0747-B272-33655B111B8A}" srcOrd="0" destOrd="0" presId="urn:microsoft.com/office/officeart/2005/8/layout/default"/>
    <dgm:cxn modelId="{03ED4A9F-3692-BD44-B71A-CDE4EE46491F}" srcId="{85141CA1-480F-3345-8761-23CB60F9AE7D}" destId="{940960D0-7CC0-894E-B519-BB418C82ECAD}" srcOrd="4" destOrd="0" parTransId="{460D5906-F849-704A-84D6-92A7CE0BD92A}" sibTransId="{5E77DAC7-C6C0-8D4A-9B49-8180A92FBDD9}"/>
    <dgm:cxn modelId="{4C273030-5DC5-3843-A279-0BFF397BD623}" srcId="{85141CA1-480F-3345-8761-23CB60F9AE7D}" destId="{144F98A3-41F6-C545-BE6F-7AE8387287EB}" srcOrd="0" destOrd="0" parTransId="{3110C73E-0BC3-1E4D-AC69-F9587652BEC5}" sibTransId="{4E5AC8DD-85F2-A748-825F-A17DBA766B6D}"/>
    <dgm:cxn modelId="{B54173E6-D508-F349-9D8B-C3DA336A8C9A}" srcId="{85141CA1-480F-3345-8761-23CB60F9AE7D}" destId="{93D7A872-E8E3-0F4E-A809-D80C597FA1CE}" srcOrd="2" destOrd="0" parTransId="{15E7155E-CD22-2945-89D9-8AE432BD92DC}" sibTransId="{970B158C-B719-1840-BAA0-7C275CEEC452}"/>
    <dgm:cxn modelId="{C7DFE94E-26AB-7946-8F96-E3663B772FAE}" type="presParOf" srcId="{64927494-83CB-E943-8CE2-5C943DB4D094}" destId="{04681B7D-1F61-4B4A-B2F6-FC1E4466D69D}" srcOrd="0" destOrd="0" presId="urn:microsoft.com/office/officeart/2005/8/layout/default"/>
    <dgm:cxn modelId="{63E5ACA9-2819-1745-A9B5-35C7ECAEBADA}" type="presParOf" srcId="{64927494-83CB-E943-8CE2-5C943DB4D094}" destId="{25E643AE-8778-664C-B9B7-09F5CE7A5C70}" srcOrd="1" destOrd="0" presId="urn:microsoft.com/office/officeart/2005/8/layout/default"/>
    <dgm:cxn modelId="{3BACBB0A-5B29-004C-8650-073DCE57E416}" type="presParOf" srcId="{64927494-83CB-E943-8CE2-5C943DB4D094}" destId="{288634CF-56E5-0747-B272-33655B111B8A}" srcOrd="2" destOrd="0" presId="urn:microsoft.com/office/officeart/2005/8/layout/default"/>
    <dgm:cxn modelId="{2944864D-630A-DF4A-B38E-CB9D97F1EF84}" type="presParOf" srcId="{64927494-83CB-E943-8CE2-5C943DB4D094}" destId="{9873483F-DE12-6745-9D85-049F8AF2EE33}" srcOrd="3" destOrd="0" presId="urn:microsoft.com/office/officeart/2005/8/layout/default"/>
    <dgm:cxn modelId="{BE47B458-2DEA-EF42-8FD1-6DB8A95EF918}" type="presParOf" srcId="{64927494-83CB-E943-8CE2-5C943DB4D094}" destId="{0DF8D5DE-28C4-A84E-BC30-C160284C8735}" srcOrd="4" destOrd="0" presId="urn:microsoft.com/office/officeart/2005/8/layout/default"/>
    <dgm:cxn modelId="{167E9EF7-F1C2-E64A-BBCA-962CD0307765}" type="presParOf" srcId="{64927494-83CB-E943-8CE2-5C943DB4D094}" destId="{30FFE7E6-8CD1-6940-AD74-C98F7E0CA936}" srcOrd="5" destOrd="0" presId="urn:microsoft.com/office/officeart/2005/8/layout/default"/>
    <dgm:cxn modelId="{3D0D5A86-6B2D-804C-B5EB-1039A17C9E4A}" type="presParOf" srcId="{64927494-83CB-E943-8CE2-5C943DB4D094}" destId="{8E379519-6275-AF48-85FC-EC170A541444}" srcOrd="6" destOrd="0" presId="urn:microsoft.com/office/officeart/2005/8/layout/default"/>
    <dgm:cxn modelId="{54FD045C-A92B-F64D-8CEE-DF316DEFE210}" type="presParOf" srcId="{64927494-83CB-E943-8CE2-5C943DB4D094}" destId="{E4609D6F-08F5-8C4F-8BF6-1DC9EF66AE79}" srcOrd="7" destOrd="0" presId="urn:microsoft.com/office/officeart/2005/8/layout/default"/>
    <dgm:cxn modelId="{574060EC-1C91-934A-A9AC-48FCC1533049}" type="presParOf" srcId="{64927494-83CB-E943-8CE2-5C943DB4D094}" destId="{784BF856-B0A4-CE4D-AED3-657FE9CCF92F}" srcOrd="8" destOrd="0" presId="urn:microsoft.com/office/officeart/2005/8/layout/default"/>
    <dgm:cxn modelId="{FA9BD826-4D11-5549-B700-19F3401F9BF1}" type="presParOf" srcId="{64927494-83CB-E943-8CE2-5C943DB4D094}" destId="{789B11D0-6488-1F4A-99FD-0886D79EF2CB}" srcOrd="9" destOrd="0" presId="urn:microsoft.com/office/officeart/2005/8/layout/default"/>
    <dgm:cxn modelId="{B011CB7A-B7CA-AE43-94D6-83137E7248ED}" type="presParOf" srcId="{64927494-83CB-E943-8CE2-5C943DB4D094}" destId="{4F7AE13C-6827-7A43-BDBA-7B9650BA2B5A}"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141CA1-480F-3345-8761-23CB60F9AE7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44F98A3-41F6-C545-BE6F-7AE8387287EB}">
      <dgm:prSet phldrT="[Text]" custT="1"/>
      <dgm:spPr/>
      <dgm:t>
        <a:bodyPr/>
        <a:lstStyle/>
        <a:p>
          <a:pPr algn="ctr"/>
          <a:r>
            <a:rPr lang="en-US" sz="1400" dirty="0" smtClean="0">
              <a:solidFill>
                <a:schemeClr val="tx1"/>
              </a:solidFill>
            </a:rPr>
            <a:t>The “intake interview” is conducted by</a:t>
          </a:r>
        </a:p>
        <a:p>
          <a:pPr algn="ctr"/>
          <a:r>
            <a:rPr lang="en-US" sz="1400" dirty="0" smtClean="0">
              <a:solidFill>
                <a:schemeClr val="tx1"/>
              </a:solidFill>
            </a:rPr>
            <a:t>A police officer</a:t>
          </a:r>
        </a:p>
        <a:p>
          <a:pPr algn="ctr"/>
          <a:endParaRPr lang="en-US" sz="1400" dirty="0" smtClean="0">
            <a:solidFill>
              <a:schemeClr val="tx1"/>
            </a:solidFill>
          </a:endParaRPr>
        </a:p>
        <a:p>
          <a:pPr algn="ctr"/>
          <a:r>
            <a:rPr lang="en-US" sz="1400" dirty="0" smtClean="0">
              <a:solidFill>
                <a:schemeClr val="tx1"/>
              </a:solidFill>
            </a:rPr>
            <a:t>Prosecuting attorneys</a:t>
          </a:r>
        </a:p>
        <a:p>
          <a:pPr algn="ctr"/>
          <a:endParaRPr lang="en-US" sz="1400" dirty="0" smtClean="0">
            <a:solidFill>
              <a:schemeClr val="tx1"/>
            </a:solidFill>
          </a:endParaRPr>
        </a:p>
        <a:p>
          <a:pPr algn="ctr"/>
          <a:r>
            <a:rPr lang="en-US" sz="1400" dirty="0" smtClean="0">
              <a:solidFill>
                <a:schemeClr val="tx1"/>
              </a:solidFill>
            </a:rPr>
            <a:t>      The DJJ Probation officer</a:t>
          </a:r>
          <a:endParaRPr lang="en-US" sz="1400" dirty="0">
            <a:solidFill>
              <a:schemeClr val="tx1"/>
            </a:solidFill>
          </a:endParaRPr>
        </a:p>
      </dgm:t>
    </dgm:pt>
    <dgm:pt modelId="{3110C73E-0BC3-1E4D-AC69-F9587652BEC5}" type="parTrans" cxnId="{4C273030-5DC5-3843-A279-0BFF397BD623}">
      <dgm:prSet/>
      <dgm:spPr/>
      <dgm:t>
        <a:bodyPr/>
        <a:lstStyle/>
        <a:p>
          <a:endParaRPr lang="en-US"/>
        </a:p>
      </dgm:t>
    </dgm:pt>
    <dgm:pt modelId="{4E5AC8DD-85F2-A748-825F-A17DBA766B6D}" type="sibTrans" cxnId="{4C273030-5DC5-3843-A279-0BFF397BD623}">
      <dgm:prSet/>
      <dgm:spPr/>
      <dgm:t>
        <a:bodyPr/>
        <a:lstStyle/>
        <a:p>
          <a:endParaRPr lang="en-US"/>
        </a:p>
      </dgm:t>
    </dgm:pt>
    <dgm:pt modelId="{2346C7BF-7CB6-2C4E-A56A-02F5AC853990}">
      <dgm:prSet phldrT="[Text]"/>
      <dgm:spPr/>
      <dgm:t>
        <a:bodyPr/>
        <a:lstStyle/>
        <a:p>
          <a:r>
            <a:rPr lang="en-US" dirty="0" smtClean="0">
              <a:solidFill>
                <a:schemeClr val="tx1"/>
              </a:solidFill>
            </a:rPr>
            <a:t>A defendant CANNOT have his/her case decided at VYC if the defendant is</a:t>
          </a:r>
        </a:p>
        <a:p>
          <a:endParaRPr lang="en-US" dirty="0" smtClean="0">
            <a:solidFill>
              <a:schemeClr val="tx1"/>
            </a:solidFill>
          </a:endParaRPr>
        </a:p>
        <a:p>
          <a:r>
            <a:rPr lang="en-US" dirty="0" smtClean="0">
              <a:solidFill>
                <a:schemeClr val="tx1"/>
              </a:solidFill>
            </a:rPr>
            <a:t>  18 years old at the time of the crime</a:t>
          </a:r>
        </a:p>
        <a:p>
          <a:endParaRPr lang="en-US" dirty="0" smtClean="0">
            <a:solidFill>
              <a:schemeClr val="tx1"/>
            </a:solidFill>
          </a:endParaRPr>
        </a:p>
        <a:p>
          <a:r>
            <a:rPr lang="en-US" dirty="0" smtClean="0">
              <a:solidFill>
                <a:schemeClr val="tx1"/>
              </a:solidFill>
            </a:rPr>
            <a:t>      14 years old at the time of the crime</a:t>
          </a:r>
        </a:p>
        <a:p>
          <a:r>
            <a:rPr lang="en-US" smtClean="0">
              <a:solidFill>
                <a:schemeClr val="tx1"/>
              </a:solidFill>
            </a:rPr>
            <a:t>              </a:t>
          </a:r>
        </a:p>
        <a:p>
          <a:r>
            <a:rPr lang="en-US" smtClean="0">
              <a:solidFill>
                <a:schemeClr val="tx1"/>
              </a:solidFill>
            </a:rPr>
            <a:t>A good friend of a VYC member</a:t>
          </a:r>
          <a:endParaRPr lang="en-US" dirty="0" smtClean="0">
            <a:solidFill>
              <a:schemeClr val="tx1"/>
            </a:solidFill>
          </a:endParaRPr>
        </a:p>
      </dgm:t>
    </dgm:pt>
    <dgm:pt modelId="{F3A4EAC3-469F-4747-9771-6804865076F3}" type="parTrans" cxnId="{E6C815BD-2B1C-E24B-8C29-F4F135F7D8D3}">
      <dgm:prSet/>
      <dgm:spPr/>
      <dgm:t>
        <a:bodyPr/>
        <a:lstStyle/>
        <a:p>
          <a:endParaRPr lang="en-US"/>
        </a:p>
      </dgm:t>
    </dgm:pt>
    <dgm:pt modelId="{48AAF903-9C73-CC42-9D66-74CA7ECE4F2E}" type="sibTrans" cxnId="{E6C815BD-2B1C-E24B-8C29-F4F135F7D8D3}">
      <dgm:prSet/>
      <dgm:spPr/>
      <dgm:t>
        <a:bodyPr/>
        <a:lstStyle/>
        <a:p>
          <a:endParaRPr lang="en-US"/>
        </a:p>
      </dgm:t>
    </dgm:pt>
    <dgm:pt modelId="{940960D0-7CC0-894E-B519-BB418C82ECAD}">
      <dgm:prSet phldrT="[Text]"/>
      <dgm:spPr/>
      <dgm:t>
        <a:bodyPr/>
        <a:lstStyle/>
        <a:p>
          <a:r>
            <a:rPr lang="en-US" dirty="0" smtClean="0">
              <a:solidFill>
                <a:schemeClr val="tx1"/>
              </a:solidFill>
            </a:rPr>
            <a:t>VYC cannot work with a defendant if he or she has</a:t>
          </a:r>
        </a:p>
        <a:p>
          <a:endParaRPr lang="en-US" dirty="0" smtClean="0">
            <a:solidFill>
              <a:schemeClr val="tx1"/>
            </a:solidFill>
          </a:endParaRPr>
        </a:p>
        <a:p>
          <a:r>
            <a:rPr lang="en-US" dirty="0" smtClean="0">
              <a:solidFill>
                <a:schemeClr val="tx1"/>
              </a:solidFill>
            </a:rPr>
            <a:t>      an official prior record</a:t>
          </a:r>
        </a:p>
        <a:p>
          <a:endParaRPr lang="en-US" dirty="0" smtClean="0">
            <a:solidFill>
              <a:schemeClr val="tx1"/>
            </a:solidFill>
          </a:endParaRPr>
        </a:p>
        <a:p>
          <a:r>
            <a:rPr lang="en-US" dirty="0" smtClean="0">
              <a:solidFill>
                <a:schemeClr val="tx1"/>
              </a:solidFill>
            </a:rPr>
            <a:t>Been sentenced in VYC before</a:t>
          </a:r>
        </a:p>
        <a:p>
          <a:endParaRPr lang="en-US" dirty="0" smtClean="0">
            <a:solidFill>
              <a:schemeClr val="tx1"/>
            </a:solidFill>
          </a:endParaRPr>
        </a:p>
        <a:p>
          <a:r>
            <a:rPr lang="en-US" dirty="0" smtClean="0">
              <a:solidFill>
                <a:schemeClr val="tx1"/>
              </a:solidFill>
            </a:rPr>
            <a:t>All of the above</a:t>
          </a:r>
          <a:endParaRPr lang="en-US" dirty="0"/>
        </a:p>
      </dgm:t>
    </dgm:pt>
    <dgm:pt modelId="{460D5906-F849-704A-84D6-92A7CE0BD92A}" type="parTrans" cxnId="{03ED4A9F-3692-BD44-B71A-CDE4EE46491F}">
      <dgm:prSet/>
      <dgm:spPr/>
      <dgm:t>
        <a:bodyPr/>
        <a:lstStyle/>
        <a:p>
          <a:endParaRPr lang="en-US"/>
        </a:p>
      </dgm:t>
    </dgm:pt>
    <dgm:pt modelId="{5E77DAC7-C6C0-8D4A-9B49-8180A92FBDD9}" type="sibTrans" cxnId="{03ED4A9F-3692-BD44-B71A-CDE4EE46491F}">
      <dgm:prSet/>
      <dgm:spPr/>
      <dgm:t>
        <a:bodyPr/>
        <a:lstStyle/>
        <a:p>
          <a:endParaRPr lang="en-US"/>
        </a:p>
      </dgm:t>
    </dgm:pt>
    <dgm:pt modelId="{473CDFDC-6DEC-0F41-9FFD-1B6A1007AFBF}">
      <dgm:prSet phldrT="[Text]"/>
      <dgm:spPr/>
      <dgm:t>
        <a:bodyPr/>
        <a:lstStyle/>
        <a:p>
          <a:r>
            <a:rPr lang="en-US" dirty="0" smtClean="0">
              <a:solidFill>
                <a:schemeClr val="tx1"/>
              </a:solidFill>
            </a:rPr>
            <a:t>The  defendant can only appeal the sentencing decision on the day of the hearing</a:t>
          </a:r>
        </a:p>
        <a:p>
          <a:endParaRPr lang="en-US" dirty="0" smtClean="0">
            <a:solidFill>
              <a:schemeClr val="tx1"/>
            </a:solidFill>
          </a:endParaRPr>
        </a:p>
        <a:p>
          <a:r>
            <a:rPr lang="en-US" dirty="0" smtClean="0">
              <a:solidFill>
                <a:schemeClr val="tx1"/>
              </a:solidFill>
            </a:rPr>
            <a:t>True</a:t>
          </a:r>
        </a:p>
        <a:p>
          <a:endParaRPr lang="en-US" dirty="0" smtClean="0">
            <a:solidFill>
              <a:schemeClr val="tx1"/>
            </a:solidFill>
          </a:endParaRPr>
        </a:p>
        <a:p>
          <a:r>
            <a:rPr lang="en-US" dirty="0" smtClean="0">
              <a:solidFill>
                <a:schemeClr val="tx1"/>
              </a:solidFill>
            </a:rPr>
            <a:t>False </a:t>
          </a:r>
          <a:endParaRPr lang="en-US" dirty="0"/>
        </a:p>
      </dgm:t>
    </dgm:pt>
    <dgm:pt modelId="{AFDFDE22-D76C-1540-B01E-CB3BA204B400}" type="parTrans" cxnId="{80889228-C3A5-6346-B36C-7355D8839774}">
      <dgm:prSet/>
      <dgm:spPr/>
      <dgm:t>
        <a:bodyPr/>
        <a:lstStyle/>
        <a:p>
          <a:endParaRPr lang="en-US"/>
        </a:p>
      </dgm:t>
    </dgm:pt>
    <dgm:pt modelId="{DD666055-0379-2A46-BBE2-82EF1A2362C0}" type="sibTrans" cxnId="{80889228-C3A5-6346-B36C-7355D8839774}">
      <dgm:prSet/>
      <dgm:spPr/>
      <dgm:t>
        <a:bodyPr/>
        <a:lstStyle/>
        <a:p>
          <a:endParaRPr lang="en-US"/>
        </a:p>
      </dgm:t>
    </dgm:pt>
    <dgm:pt modelId="{93D7A872-E8E3-0F4E-A809-D80C597FA1CE}">
      <dgm:prSet/>
      <dgm:spPr/>
      <dgm:t>
        <a:bodyPr/>
        <a:lstStyle/>
        <a:p>
          <a:r>
            <a:rPr lang="en-US" dirty="0" smtClean="0">
              <a:solidFill>
                <a:schemeClr val="tx1"/>
              </a:solidFill>
            </a:rPr>
            <a:t>There are 2 exceptions to the rule about confidential and privileged information.  Select ONE exception.</a:t>
          </a:r>
        </a:p>
        <a:p>
          <a:r>
            <a:rPr lang="en-US" dirty="0" smtClean="0">
              <a:solidFill>
                <a:schemeClr val="tx1"/>
              </a:solidFill>
            </a:rPr>
            <a:t>    The defendant plans to commit another crime</a:t>
          </a:r>
        </a:p>
        <a:p>
          <a:r>
            <a:rPr lang="en-US" dirty="0" smtClean="0">
              <a:solidFill>
                <a:schemeClr val="tx1"/>
              </a:solidFill>
            </a:rPr>
            <a:t>    The defendant talked to his/her friends about the case </a:t>
          </a:r>
        </a:p>
        <a:p>
          <a:endParaRPr lang="en-US" dirty="0" smtClean="0">
            <a:solidFill>
              <a:schemeClr val="tx1"/>
            </a:solidFill>
          </a:endParaRPr>
        </a:p>
        <a:p>
          <a:r>
            <a:rPr lang="en-US" dirty="0" smtClean="0">
              <a:solidFill>
                <a:schemeClr val="tx1"/>
              </a:solidFill>
            </a:rPr>
            <a:t>      The defendant has a prior record</a:t>
          </a:r>
        </a:p>
      </dgm:t>
    </dgm:pt>
    <dgm:pt modelId="{15E7155E-CD22-2945-89D9-8AE432BD92DC}" type="parTrans" cxnId="{B54173E6-D508-F349-9D8B-C3DA336A8C9A}">
      <dgm:prSet/>
      <dgm:spPr/>
      <dgm:t>
        <a:bodyPr/>
        <a:lstStyle/>
        <a:p>
          <a:endParaRPr lang="en-US"/>
        </a:p>
      </dgm:t>
    </dgm:pt>
    <dgm:pt modelId="{970B158C-B719-1840-BAA0-7C275CEEC452}" type="sibTrans" cxnId="{B54173E6-D508-F349-9D8B-C3DA336A8C9A}">
      <dgm:prSet/>
      <dgm:spPr/>
      <dgm:t>
        <a:bodyPr/>
        <a:lstStyle/>
        <a:p>
          <a:endParaRPr lang="en-US"/>
        </a:p>
      </dgm:t>
    </dgm:pt>
    <dgm:pt modelId="{3E0EF09E-A62C-DB48-B148-5B80390B85E5}">
      <dgm:prSet phldrT="[Text]"/>
      <dgm:spPr/>
      <dgm:t>
        <a:bodyPr/>
        <a:lstStyle/>
        <a:p>
          <a:r>
            <a:rPr lang="en-US" dirty="0" smtClean="0">
              <a:solidFill>
                <a:schemeClr val="tx1"/>
              </a:solidFill>
            </a:rPr>
            <a:t>When VYC defendants complete their sentences, they experience the following benefit</a:t>
          </a:r>
        </a:p>
        <a:p>
          <a:endParaRPr lang="en-US" dirty="0" smtClean="0">
            <a:solidFill>
              <a:schemeClr val="tx1"/>
            </a:solidFill>
          </a:endParaRPr>
        </a:p>
        <a:p>
          <a:r>
            <a:rPr lang="en-US" dirty="0" smtClean="0">
              <a:solidFill>
                <a:schemeClr val="tx1"/>
              </a:solidFill>
            </a:rPr>
            <a:t>A chance to return to VYC</a:t>
          </a:r>
        </a:p>
        <a:p>
          <a:endParaRPr lang="en-US" dirty="0" smtClean="0">
            <a:solidFill>
              <a:schemeClr val="tx1"/>
            </a:solidFill>
          </a:endParaRPr>
        </a:p>
        <a:p>
          <a:r>
            <a:rPr lang="en-US" dirty="0" smtClean="0">
              <a:solidFill>
                <a:schemeClr val="tx1"/>
              </a:solidFill>
            </a:rPr>
            <a:t>      No official record of the crime</a:t>
          </a:r>
        </a:p>
        <a:p>
          <a:endParaRPr lang="en-US" dirty="0" smtClean="0">
            <a:solidFill>
              <a:schemeClr val="tx1"/>
            </a:solidFill>
          </a:endParaRPr>
        </a:p>
        <a:p>
          <a:r>
            <a:rPr lang="en-US" dirty="0" smtClean="0">
              <a:solidFill>
                <a:schemeClr val="tx1"/>
              </a:solidFill>
            </a:rPr>
            <a:t>         Appreciation of the legal system</a:t>
          </a:r>
          <a:endParaRPr lang="en-US" dirty="0"/>
        </a:p>
      </dgm:t>
    </dgm:pt>
    <dgm:pt modelId="{4C177D14-A029-A348-9DD5-9A880F7680A4}" type="sibTrans" cxnId="{468D3ADE-1FED-0048-AA6F-A545267D78ED}">
      <dgm:prSet/>
      <dgm:spPr/>
      <dgm:t>
        <a:bodyPr/>
        <a:lstStyle/>
        <a:p>
          <a:endParaRPr lang="en-US"/>
        </a:p>
      </dgm:t>
    </dgm:pt>
    <dgm:pt modelId="{175C9DE3-E323-D942-826E-F71C9895F8D4}" type="parTrans" cxnId="{468D3ADE-1FED-0048-AA6F-A545267D78ED}">
      <dgm:prSet/>
      <dgm:spPr/>
      <dgm:t>
        <a:bodyPr/>
        <a:lstStyle/>
        <a:p>
          <a:endParaRPr lang="en-US"/>
        </a:p>
      </dgm:t>
    </dgm:pt>
    <dgm:pt modelId="{64927494-83CB-E943-8CE2-5C943DB4D094}" type="pres">
      <dgm:prSet presAssocID="{85141CA1-480F-3345-8761-23CB60F9AE7D}" presName="diagram" presStyleCnt="0">
        <dgm:presLayoutVars>
          <dgm:dir/>
          <dgm:resizeHandles val="exact"/>
        </dgm:presLayoutVars>
      </dgm:prSet>
      <dgm:spPr/>
      <dgm:t>
        <a:bodyPr/>
        <a:lstStyle/>
        <a:p>
          <a:endParaRPr lang="en-US"/>
        </a:p>
      </dgm:t>
    </dgm:pt>
    <dgm:pt modelId="{04681B7D-1F61-4B4A-B2F6-FC1E4466D69D}" type="pres">
      <dgm:prSet presAssocID="{144F98A3-41F6-C545-BE6F-7AE8387287EB}" presName="node" presStyleLbl="node1" presStyleIdx="0" presStyleCnt="6" custScaleY="135325">
        <dgm:presLayoutVars>
          <dgm:bulletEnabled val="1"/>
        </dgm:presLayoutVars>
      </dgm:prSet>
      <dgm:spPr/>
      <dgm:t>
        <a:bodyPr/>
        <a:lstStyle/>
        <a:p>
          <a:endParaRPr lang="en-US"/>
        </a:p>
      </dgm:t>
    </dgm:pt>
    <dgm:pt modelId="{25E643AE-8778-664C-B9B7-09F5CE7A5C70}" type="pres">
      <dgm:prSet presAssocID="{4E5AC8DD-85F2-A748-825F-A17DBA766B6D}" presName="sibTrans" presStyleCnt="0"/>
      <dgm:spPr/>
    </dgm:pt>
    <dgm:pt modelId="{288634CF-56E5-0747-B272-33655B111B8A}" type="pres">
      <dgm:prSet presAssocID="{3E0EF09E-A62C-DB48-B148-5B80390B85E5}" presName="node" presStyleLbl="node1" presStyleIdx="1" presStyleCnt="6" custScaleY="135325">
        <dgm:presLayoutVars>
          <dgm:bulletEnabled val="1"/>
        </dgm:presLayoutVars>
      </dgm:prSet>
      <dgm:spPr/>
      <dgm:t>
        <a:bodyPr/>
        <a:lstStyle/>
        <a:p>
          <a:endParaRPr lang="en-US"/>
        </a:p>
      </dgm:t>
    </dgm:pt>
    <dgm:pt modelId="{9873483F-DE12-6745-9D85-049F8AF2EE33}" type="pres">
      <dgm:prSet presAssocID="{4C177D14-A029-A348-9DD5-9A880F7680A4}" presName="sibTrans" presStyleCnt="0"/>
      <dgm:spPr/>
    </dgm:pt>
    <dgm:pt modelId="{0DF8D5DE-28C4-A84E-BC30-C160284C8735}" type="pres">
      <dgm:prSet presAssocID="{93D7A872-E8E3-0F4E-A809-D80C597FA1CE}" presName="node" presStyleLbl="node1" presStyleIdx="2" presStyleCnt="6" custScaleY="135325" custLinFactNeighborX="0" custLinFactNeighborY="-4902">
        <dgm:presLayoutVars>
          <dgm:bulletEnabled val="1"/>
        </dgm:presLayoutVars>
      </dgm:prSet>
      <dgm:spPr/>
      <dgm:t>
        <a:bodyPr/>
        <a:lstStyle/>
        <a:p>
          <a:endParaRPr lang="en-US"/>
        </a:p>
      </dgm:t>
    </dgm:pt>
    <dgm:pt modelId="{30FFE7E6-8CD1-6940-AD74-C98F7E0CA936}" type="pres">
      <dgm:prSet presAssocID="{970B158C-B719-1840-BAA0-7C275CEEC452}" presName="sibTrans" presStyleCnt="0"/>
      <dgm:spPr/>
    </dgm:pt>
    <dgm:pt modelId="{8E379519-6275-AF48-85FC-EC170A541444}" type="pres">
      <dgm:prSet presAssocID="{2346C7BF-7CB6-2C4E-A56A-02F5AC853990}" presName="node" presStyleLbl="node1" presStyleIdx="3" presStyleCnt="6" custScaleY="126485">
        <dgm:presLayoutVars>
          <dgm:bulletEnabled val="1"/>
        </dgm:presLayoutVars>
      </dgm:prSet>
      <dgm:spPr/>
      <dgm:t>
        <a:bodyPr/>
        <a:lstStyle/>
        <a:p>
          <a:endParaRPr lang="en-US"/>
        </a:p>
      </dgm:t>
    </dgm:pt>
    <dgm:pt modelId="{E4609D6F-08F5-8C4F-8BF6-1DC9EF66AE79}" type="pres">
      <dgm:prSet presAssocID="{48AAF903-9C73-CC42-9D66-74CA7ECE4F2E}" presName="sibTrans" presStyleCnt="0"/>
      <dgm:spPr/>
    </dgm:pt>
    <dgm:pt modelId="{784BF856-B0A4-CE4D-AED3-657FE9CCF92F}" type="pres">
      <dgm:prSet presAssocID="{940960D0-7CC0-894E-B519-BB418C82ECAD}" presName="node" presStyleLbl="node1" presStyleIdx="4" presStyleCnt="6" custScaleY="128399">
        <dgm:presLayoutVars>
          <dgm:bulletEnabled val="1"/>
        </dgm:presLayoutVars>
      </dgm:prSet>
      <dgm:spPr/>
      <dgm:t>
        <a:bodyPr/>
        <a:lstStyle/>
        <a:p>
          <a:endParaRPr lang="en-US"/>
        </a:p>
      </dgm:t>
    </dgm:pt>
    <dgm:pt modelId="{789B11D0-6488-1F4A-99FD-0886D79EF2CB}" type="pres">
      <dgm:prSet presAssocID="{5E77DAC7-C6C0-8D4A-9B49-8180A92FBDD9}" presName="sibTrans" presStyleCnt="0"/>
      <dgm:spPr/>
    </dgm:pt>
    <dgm:pt modelId="{4F7AE13C-6827-7A43-BDBA-7B9650BA2B5A}" type="pres">
      <dgm:prSet presAssocID="{473CDFDC-6DEC-0F41-9FFD-1B6A1007AFBF}" presName="node" presStyleLbl="node1" presStyleIdx="5" presStyleCnt="6" custScaleY="128399">
        <dgm:presLayoutVars>
          <dgm:bulletEnabled val="1"/>
        </dgm:presLayoutVars>
      </dgm:prSet>
      <dgm:spPr/>
      <dgm:t>
        <a:bodyPr/>
        <a:lstStyle/>
        <a:p>
          <a:endParaRPr lang="en-US"/>
        </a:p>
      </dgm:t>
    </dgm:pt>
  </dgm:ptLst>
  <dgm:cxnLst>
    <dgm:cxn modelId="{D029EBA8-C6AB-2346-8662-1B195CCDA9DD}" type="presOf" srcId="{144F98A3-41F6-C545-BE6F-7AE8387287EB}" destId="{04681B7D-1F61-4B4A-B2F6-FC1E4466D69D}" srcOrd="0" destOrd="0" presId="urn:microsoft.com/office/officeart/2005/8/layout/default"/>
    <dgm:cxn modelId="{49A3D38E-77B2-074A-BCFF-1DEBF81374A6}" type="presOf" srcId="{940960D0-7CC0-894E-B519-BB418C82ECAD}" destId="{784BF856-B0A4-CE4D-AED3-657FE9CCF92F}" srcOrd="0" destOrd="0" presId="urn:microsoft.com/office/officeart/2005/8/layout/default"/>
    <dgm:cxn modelId="{E6C815BD-2B1C-E24B-8C29-F4F135F7D8D3}" srcId="{85141CA1-480F-3345-8761-23CB60F9AE7D}" destId="{2346C7BF-7CB6-2C4E-A56A-02F5AC853990}" srcOrd="3" destOrd="0" parTransId="{F3A4EAC3-469F-4747-9771-6804865076F3}" sibTransId="{48AAF903-9C73-CC42-9D66-74CA7ECE4F2E}"/>
    <dgm:cxn modelId="{12B8F51B-8174-5041-A2FE-54133DAC2BEE}" type="presOf" srcId="{93D7A872-E8E3-0F4E-A809-D80C597FA1CE}" destId="{0DF8D5DE-28C4-A84E-BC30-C160284C8735}" srcOrd="0" destOrd="0" presId="urn:microsoft.com/office/officeart/2005/8/layout/default"/>
    <dgm:cxn modelId="{80889228-C3A5-6346-B36C-7355D8839774}" srcId="{85141CA1-480F-3345-8761-23CB60F9AE7D}" destId="{473CDFDC-6DEC-0F41-9FFD-1B6A1007AFBF}" srcOrd="5" destOrd="0" parTransId="{AFDFDE22-D76C-1540-B01E-CB3BA204B400}" sibTransId="{DD666055-0379-2A46-BBE2-82EF1A2362C0}"/>
    <dgm:cxn modelId="{1E8AADDC-A422-964D-9B6C-C8481177BB12}" type="presOf" srcId="{85141CA1-480F-3345-8761-23CB60F9AE7D}" destId="{64927494-83CB-E943-8CE2-5C943DB4D094}" srcOrd="0" destOrd="0" presId="urn:microsoft.com/office/officeart/2005/8/layout/default"/>
    <dgm:cxn modelId="{468D3ADE-1FED-0048-AA6F-A545267D78ED}" srcId="{85141CA1-480F-3345-8761-23CB60F9AE7D}" destId="{3E0EF09E-A62C-DB48-B148-5B80390B85E5}" srcOrd="1" destOrd="0" parTransId="{175C9DE3-E323-D942-826E-F71C9895F8D4}" sibTransId="{4C177D14-A029-A348-9DD5-9A880F7680A4}"/>
    <dgm:cxn modelId="{28307105-5D59-4747-9FC8-31640D40FF72}" type="presOf" srcId="{473CDFDC-6DEC-0F41-9FFD-1B6A1007AFBF}" destId="{4F7AE13C-6827-7A43-BDBA-7B9650BA2B5A}" srcOrd="0" destOrd="0" presId="urn:microsoft.com/office/officeart/2005/8/layout/default"/>
    <dgm:cxn modelId="{EDE9AC70-7F81-5A47-8BC5-456BAA0C6EC3}" type="presOf" srcId="{2346C7BF-7CB6-2C4E-A56A-02F5AC853990}" destId="{8E379519-6275-AF48-85FC-EC170A541444}" srcOrd="0" destOrd="0" presId="urn:microsoft.com/office/officeart/2005/8/layout/default"/>
    <dgm:cxn modelId="{3808F9F0-9B2E-9C4F-AF8F-34A6D161A7E7}" type="presOf" srcId="{3E0EF09E-A62C-DB48-B148-5B80390B85E5}" destId="{288634CF-56E5-0747-B272-33655B111B8A}" srcOrd="0" destOrd="0" presId="urn:microsoft.com/office/officeart/2005/8/layout/default"/>
    <dgm:cxn modelId="{03ED4A9F-3692-BD44-B71A-CDE4EE46491F}" srcId="{85141CA1-480F-3345-8761-23CB60F9AE7D}" destId="{940960D0-7CC0-894E-B519-BB418C82ECAD}" srcOrd="4" destOrd="0" parTransId="{460D5906-F849-704A-84D6-92A7CE0BD92A}" sibTransId="{5E77DAC7-C6C0-8D4A-9B49-8180A92FBDD9}"/>
    <dgm:cxn modelId="{4C273030-5DC5-3843-A279-0BFF397BD623}" srcId="{85141CA1-480F-3345-8761-23CB60F9AE7D}" destId="{144F98A3-41F6-C545-BE6F-7AE8387287EB}" srcOrd="0" destOrd="0" parTransId="{3110C73E-0BC3-1E4D-AC69-F9587652BEC5}" sibTransId="{4E5AC8DD-85F2-A748-825F-A17DBA766B6D}"/>
    <dgm:cxn modelId="{B54173E6-D508-F349-9D8B-C3DA336A8C9A}" srcId="{85141CA1-480F-3345-8761-23CB60F9AE7D}" destId="{93D7A872-E8E3-0F4E-A809-D80C597FA1CE}" srcOrd="2" destOrd="0" parTransId="{15E7155E-CD22-2945-89D9-8AE432BD92DC}" sibTransId="{970B158C-B719-1840-BAA0-7C275CEEC452}"/>
    <dgm:cxn modelId="{662241ED-589E-F041-B6C2-9E0FA9D8E2D1}" type="presParOf" srcId="{64927494-83CB-E943-8CE2-5C943DB4D094}" destId="{04681B7D-1F61-4B4A-B2F6-FC1E4466D69D}" srcOrd="0" destOrd="0" presId="urn:microsoft.com/office/officeart/2005/8/layout/default"/>
    <dgm:cxn modelId="{D3C4686A-B71D-BF41-BF9C-A40CFE3C4461}" type="presParOf" srcId="{64927494-83CB-E943-8CE2-5C943DB4D094}" destId="{25E643AE-8778-664C-B9B7-09F5CE7A5C70}" srcOrd="1" destOrd="0" presId="urn:microsoft.com/office/officeart/2005/8/layout/default"/>
    <dgm:cxn modelId="{30075AE4-DD9D-DA4C-B308-31E502424499}" type="presParOf" srcId="{64927494-83CB-E943-8CE2-5C943DB4D094}" destId="{288634CF-56E5-0747-B272-33655B111B8A}" srcOrd="2" destOrd="0" presId="urn:microsoft.com/office/officeart/2005/8/layout/default"/>
    <dgm:cxn modelId="{A10843FF-CC32-994D-9645-6E15496AF68F}" type="presParOf" srcId="{64927494-83CB-E943-8CE2-5C943DB4D094}" destId="{9873483F-DE12-6745-9D85-049F8AF2EE33}" srcOrd="3" destOrd="0" presId="urn:microsoft.com/office/officeart/2005/8/layout/default"/>
    <dgm:cxn modelId="{B5AF31AA-2AF0-3D4C-9CE6-834900E5AD7C}" type="presParOf" srcId="{64927494-83CB-E943-8CE2-5C943DB4D094}" destId="{0DF8D5DE-28C4-A84E-BC30-C160284C8735}" srcOrd="4" destOrd="0" presId="urn:microsoft.com/office/officeart/2005/8/layout/default"/>
    <dgm:cxn modelId="{D1806A70-6DD7-9040-A793-6228E1629B15}" type="presParOf" srcId="{64927494-83CB-E943-8CE2-5C943DB4D094}" destId="{30FFE7E6-8CD1-6940-AD74-C98F7E0CA936}" srcOrd="5" destOrd="0" presId="urn:microsoft.com/office/officeart/2005/8/layout/default"/>
    <dgm:cxn modelId="{0D1BB74E-8C41-E746-9D73-ED0900C0CDEE}" type="presParOf" srcId="{64927494-83CB-E943-8CE2-5C943DB4D094}" destId="{8E379519-6275-AF48-85FC-EC170A541444}" srcOrd="6" destOrd="0" presId="urn:microsoft.com/office/officeart/2005/8/layout/default"/>
    <dgm:cxn modelId="{530640A4-14F9-7941-87B8-73B2B5B27AA6}" type="presParOf" srcId="{64927494-83CB-E943-8CE2-5C943DB4D094}" destId="{E4609D6F-08F5-8C4F-8BF6-1DC9EF66AE79}" srcOrd="7" destOrd="0" presId="urn:microsoft.com/office/officeart/2005/8/layout/default"/>
    <dgm:cxn modelId="{6489D53A-8F14-C842-89EE-CF7BC5FEF8AD}" type="presParOf" srcId="{64927494-83CB-E943-8CE2-5C943DB4D094}" destId="{784BF856-B0A4-CE4D-AED3-657FE9CCF92F}" srcOrd="8" destOrd="0" presId="urn:microsoft.com/office/officeart/2005/8/layout/default"/>
    <dgm:cxn modelId="{E7B814DC-CFFD-364B-8C48-60C22AD52959}" type="presParOf" srcId="{64927494-83CB-E943-8CE2-5C943DB4D094}" destId="{789B11D0-6488-1F4A-99FD-0886D79EF2CB}" srcOrd="9" destOrd="0" presId="urn:microsoft.com/office/officeart/2005/8/layout/default"/>
    <dgm:cxn modelId="{4105EFA4-2B4F-DD49-9A6C-5F4C1F016F72}" type="presParOf" srcId="{64927494-83CB-E943-8CE2-5C943DB4D094}" destId="{4F7AE13C-6827-7A43-BDBA-7B9650BA2B5A}"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141CA1-480F-3345-8761-23CB60F9AE7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44F98A3-41F6-C545-BE6F-7AE8387287EB}">
      <dgm:prSet phldrT="[Text]" custT="1"/>
      <dgm:spPr/>
      <dgm:t>
        <a:bodyPr/>
        <a:lstStyle/>
        <a:p>
          <a:pPr algn="ctr"/>
          <a:r>
            <a:rPr lang="en-US" sz="1400" dirty="0" smtClean="0">
              <a:solidFill>
                <a:schemeClr val="tx1"/>
              </a:solidFill>
            </a:rPr>
            <a:t>Premeditation is an example of </a:t>
          </a:r>
        </a:p>
        <a:p>
          <a:pPr algn="ctr"/>
          <a:endParaRPr lang="en-US" sz="1400" dirty="0" smtClean="0">
            <a:solidFill>
              <a:schemeClr val="tx1"/>
            </a:solidFill>
          </a:endParaRPr>
        </a:p>
        <a:p>
          <a:pPr algn="ctr"/>
          <a:r>
            <a:rPr lang="en-US" sz="1400" dirty="0" smtClean="0">
              <a:solidFill>
                <a:schemeClr val="tx1"/>
              </a:solidFill>
            </a:rPr>
            <a:t>A mitigating factor</a:t>
          </a:r>
        </a:p>
        <a:p>
          <a:pPr algn="ctr"/>
          <a:endParaRPr lang="en-US" sz="1400" dirty="0" smtClean="0">
            <a:solidFill>
              <a:schemeClr val="tx1"/>
            </a:solidFill>
          </a:endParaRPr>
        </a:p>
        <a:p>
          <a:pPr algn="ctr"/>
          <a:r>
            <a:rPr lang="en-US" sz="1400" dirty="0" smtClean="0">
              <a:solidFill>
                <a:schemeClr val="tx1"/>
              </a:solidFill>
            </a:rPr>
            <a:t>An aggravating factor</a:t>
          </a:r>
        </a:p>
        <a:p>
          <a:pPr algn="ctr"/>
          <a:endParaRPr lang="en-US" sz="1400" dirty="0" smtClean="0">
            <a:solidFill>
              <a:schemeClr val="tx1"/>
            </a:solidFill>
          </a:endParaRPr>
        </a:p>
        <a:p>
          <a:pPr algn="ctr"/>
          <a:r>
            <a:rPr lang="en-US" sz="1400" dirty="0" smtClean="0">
              <a:solidFill>
                <a:schemeClr val="tx1"/>
              </a:solidFill>
            </a:rPr>
            <a:t>None of the above</a:t>
          </a:r>
          <a:endParaRPr lang="en-US" sz="1400" dirty="0">
            <a:solidFill>
              <a:schemeClr val="tx1"/>
            </a:solidFill>
          </a:endParaRPr>
        </a:p>
      </dgm:t>
    </dgm:pt>
    <dgm:pt modelId="{3110C73E-0BC3-1E4D-AC69-F9587652BEC5}" type="parTrans" cxnId="{4C273030-5DC5-3843-A279-0BFF397BD623}">
      <dgm:prSet/>
      <dgm:spPr/>
      <dgm:t>
        <a:bodyPr/>
        <a:lstStyle/>
        <a:p>
          <a:endParaRPr lang="en-US"/>
        </a:p>
      </dgm:t>
    </dgm:pt>
    <dgm:pt modelId="{4E5AC8DD-85F2-A748-825F-A17DBA766B6D}" type="sibTrans" cxnId="{4C273030-5DC5-3843-A279-0BFF397BD623}">
      <dgm:prSet/>
      <dgm:spPr/>
      <dgm:t>
        <a:bodyPr/>
        <a:lstStyle/>
        <a:p>
          <a:endParaRPr lang="en-US"/>
        </a:p>
      </dgm:t>
    </dgm:pt>
    <dgm:pt modelId="{3E0EF09E-A62C-DB48-B148-5B80390B85E5}">
      <dgm:prSet phldrT="[Text]"/>
      <dgm:spPr/>
      <dgm:t>
        <a:bodyPr/>
        <a:lstStyle/>
        <a:p>
          <a:r>
            <a:rPr lang="en-US" dirty="0" smtClean="0">
              <a:solidFill>
                <a:schemeClr val="tx1"/>
              </a:solidFill>
            </a:rPr>
            <a:t>When a defendant fully admits guilt and cooperates with the police, this can be </a:t>
          </a:r>
        </a:p>
        <a:p>
          <a:endParaRPr lang="en-US" dirty="0" smtClean="0">
            <a:solidFill>
              <a:schemeClr val="tx1"/>
            </a:solidFill>
          </a:endParaRPr>
        </a:p>
        <a:p>
          <a:r>
            <a:rPr lang="en-US" dirty="0" smtClean="0">
              <a:solidFill>
                <a:schemeClr val="tx1"/>
              </a:solidFill>
            </a:rPr>
            <a:t>A mitigating factor</a:t>
          </a:r>
        </a:p>
        <a:p>
          <a:endParaRPr lang="en-US" dirty="0" smtClean="0">
            <a:solidFill>
              <a:schemeClr val="tx1"/>
            </a:solidFill>
          </a:endParaRPr>
        </a:p>
        <a:p>
          <a:r>
            <a:rPr lang="en-US" dirty="0" smtClean="0">
              <a:solidFill>
                <a:schemeClr val="tx1"/>
              </a:solidFill>
            </a:rPr>
            <a:t>An aggravating factor</a:t>
          </a:r>
        </a:p>
        <a:p>
          <a:endParaRPr lang="en-US" dirty="0" smtClean="0">
            <a:solidFill>
              <a:schemeClr val="tx1"/>
            </a:solidFill>
          </a:endParaRPr>
        </a:p>
        <a:p>
          <a:r>
            <a:rPr lang="en-US" dirty="0" smtClean="0">
              <a:solidFill>
                <a:schemeClr val="tx1"/>
              </a:solidFill>
            </a:rPr>
            <a:t>None of the above</a:t>
          </a:r>
          <a:endParaRPr lang="en-US" dirty="0"/>
        </a:p>
      </dgm:t>
    </dgm:pt>
    <dgm:pt modelId="{175C9DE3-E323-D942-826E-F71C9895F8D4}" type="parTrans" cxnId="{468D3ADE-1FED-0048-AA6F-A545267D78ED}">
      <dgm:prSet/>
      <dgm:spPr/>
      <dgm:t>
        <a:bodyPr/>
        <a:lstStyle/>
        <a:p>
          <a:endParaRPr lang="en-US"/>
        </a:p>
      </dgm:t>
    </dgm:pt>
    <dgm:pt modelId="{4C177D14-A029-A348-9DD5-9A880F7680A4}" type="sibTrans" cxnId="{468D3ADE-1FED-0048-AA6F-A545267D78ED}">
      <dgm:prSet/>
      <dgm:spPr/>
      <dgm:t>
        <a:bodyPr/>
        <a:lstStyle/>
        <a:p>
          <a:endParaRPr lang="en-US"/>
        </a:p>
      </dgm:t>
    </dgm:pt>
    <dgm:pt modelId="{2346C7BF-7CB6-2C4E-A56A-02F5AC853990}">
      <dgm:prSet phldrT="[Text]"/>
      <dgm:spPr/>
      <dgm:t>
        <a:bodyPr/>
        <a:lstStyle/>
        <a:p>
          <a:r>
            <a:rPr lang="en-US" dirty="0" smtClean="0">
              <a:solidFill>
                <a:schemeClr val="tx1"/>
              </a:solidFill>
            </a:rPr>
            <a:t>If the defendant is 16 years old at the time of the crime, this can be</a:t>
          </a:r>
        </a:p>
        <a:p>
          <a:endParaRPr lang="en-US" dirty="0" smtClean="0">
            <a:solidFill>
              <a:schemeClr val="tx1"/>
            </a:solidFill>
          </a:endParaRPr>
        </a:p>
        <a:p>
          <a:r>
            <a:rPr lang="en-US" dirty="0" smtClean="0">
              <a:solidFill>
                <a:schemeClr val="tx1"/>
              </a:solidFill>
            </a:rPr>
            <a:t>A mitigating factor</a:t>
          </a:r>
        </a:p>
        <a:p>
          <a:endParaRPr lang="en-US" dirty="0" smtClean="0">
            <a:solidFill>
              <a:schemeClr val="tx1"/>
            </a:solidFill>
          </a:endParaRPr>
        </a:p>
        <a:p>
          <a:r>
            <a:rPr lang="en-US" dirty="0" smtClean="0">
              <a:solidFill>
                <a:schemeClr val="tx1"/>
              </a:solidFill>
            </a:rPr>
            <a:t>      An aggravating factor</a:t>
          </a:r>
        </a:p>
        <a:p>
          <a:endParaRPr lang="en-US" dirty="0" smtClean="0">
            <a:solidFill>
              <a:schemeClr val="tx1"/>
            </a:solidFill>
          </a:endParaRPr>
        </a:p>
        <a:p>
          <a:r>
            <a:rPr lang="en-US" dirty="0" smtClean="0">
              <a:solidFill>
                <a:schemeClr val="tx1"/>
              </a:solidFill>
            </a:rPr>
            <a:t>             None of the above</a:t>
          </a:r>
        </a:p>
        <a:p>
          <a:endParaRPr lang="en-US" dirty="0" smtClean="0">
            <a:solidFill>
              <a:schemeClr val="tx1"/>
            </a:solidFill>
          </a:endParaRPr>
        </a:p>
      </dgm:t>
    </dgm:pt>
    <dgm:pt modelId="{F3A4EAC3-469F-4747-9771-6804865076F3}" type="parTrans" cxnId="{E6C815BD-2B1C-E24B-8C29-F4F135F7D8D3}">
      <dgm:prSet/>
      <dgm:spPr/>
      <dgm:t>
        <a:bodyPr/>
        <a:lstStyle/>
        <a:p>
          <a:endParaRPr lang="en-US"/>
        </a:p>
      </dgm:t>
    </dgm:pt>
    <dgm:pt modelId="{48AAF903-9C73-CC42-9D66-74CA7ECE4F2E}" type="sibTrans" cxnId="{E6C815BD-2B1C-E24B-8C29-F4F135F7D8D3}">
      <dgm:prSet/>
      <dgm:spPr/>
      <dgm:t>
        <a:bodyPr/>
        <a:lstStyle/>
        <a:p>
          <a:endParaRPr lang="en-US"/>
        </a:p>
      </dgm:t>
    </dgm:pt>
    <dgm:pt modelId="{940960D0-7CC0-894E-B519-BB418C82ECAD}">
      <dgm:prSet phldrT="[Text]"/>
      <dgm:spPr/>
      <dgm:t>
        <a:bodyPr/>
        <a:lstStyle/>
        <a:p>
          <a:r>
            <a:rPr lang="en-US" dirty="0" smtClean="0">
              <a:solidFill>
                <a:schemeClr val="tx1"/>
              </a:solidFill>
            </a:rPr>
            <a:t>If the defendant is truant from school at the time of the crime, this can be</a:t>
          </a:r>
        </a:p>
        <a:p>
          <a:endParaRPr lang="en-US" dirty="0" smtClean="0">
            <a:solidFill>
              <a:schemeClr val="tx1"/>
            </a:solidFill>
          </a:endParaRPr>
        </a:p>
        <a:p>
          <a:r>
            <a:rPr lang="en-US" dirty="0" smtClean="0">
              <a:solidFill>
                <a:schemeClr val="tx1"/>
              </a:solidFill>
            </a:rPr>
            <a:t>      A mitigating factor</a:t>
          </a:r>
        </a:p>
        <a:p>
          <a:endParaRPr lang="en-US" dirty="0" smtClean="0">
            <a:solidFill>
              <a:schemeClr val="tx1"/>
            </a:solidFill>
          </a:endParaRPr>
        </a:p>
        <a:p>
          <a:r>
            <a:rPr lang="en-US" dirty="0" smtClean="0">
              <a:solidFill>
                <a:schemeClr val="tx1"/>
              </a:solidFill>
            </a:rPr>
            <a:t>An aggravating factor</a:t>
          </a:r>
        </a:p>
        <a:p>
          <a:endParaRPr lang="en-US" dirty="0" smtClean="0">
            <a:solidFill>
              <a:schemeClr val="tx1"/>
            </a:solidFill>
          </a:endParaRPr>
        </a:p>
        <a:p>
          <a:r>
            <a:rPr lang="en-US" dirty="0" smtClean="0">
              <a:solidFill>
                <a:schemeClr val="tx1"/>
              </a:solidFill>
            </a:rPr>
            <a:t>None of the above</a:t>
          </a:r>
          <a:endParaRPr lang="en-US" dirty="0"/>
        </a:p>
      </dgm:t>
    </dgm:pt>
    <dgm:pt modelId="{460D5906-F849-704A-84D6-92A7CE0BD92A}" type="parTrans" cxnId="{03ED4A9F-3692-BD44-B71A-CDE4EE46491F}">
      <dgm:prSet/>
      <dgm:spPr/>
      <dgm:t>
        <a:bodyPr/>
        <a:lstStyle/>
        <a:p>
          <a:endParaRPr lang="en-US"/>
        </a:p>
      </dgm:t>
    </dgm:pt>
    <dgm:pt modelId="{5E77DAC7-C6C0-8D4A-9B49-8180A92FBDD9}" type="sibTrans" cxnId="{03ED4A9F-3692-BD44-B71A-CDE4EE46491F}">
      <dgm:prSet/>
      <dgm:spPr/>
      <dgm:t>
        <a:bodyPr/>
        <a:lstStyle/>
        <a:p>
          <a:endParaRPr lang="en-US"/>
        </a:p>
      </dgm:t>
    </dgm:pt>
    <dgm:pt modelId="{473CDFDC-6DEC-0F41-9FFD-1B6A1007AFBF}">
      <dgm:prSet phldrT="[Text]"/>
      <dgm:spPr/>
      <dgm:t>
        <a:bodyPr/>
        <a:lstStyle/>
        <a:p>
          <a:r>
            <a:rPr lang="en-US" dirty="0" smtClean="0">
              <a:solidFill>
                <a:schemeClr val="tx1"/>
              </a:solidFill>
            </a:rPr>
            <a:t>Mitigating factors can lower the number of community work hours assigned to a defendant.</a:t>
          </a:r>
        </a:p>
        <a:p>
          <a:endParaRPr lang="en-US" dirty="0" smtClean="0">
            <a:solidFill>
              <a:schemeClr val="tx1"/>
            </a:solidFill>
          </a:endParaRPr>
        </a:p>
        <a:p>
          <a:r>
            <a:rPr lang="en-US" dirty="0" smtClean="0">
              <a:solidFill>
                <a:schemeClr val="tx1"/>
              </a:solidFill>
            </a:rPr>
            <a:t>True</a:t>
          </a:r>
        </a:p>
        <a:p>
          <a:endParaRPr lang="en-US" dirty="0" smtClean="0">
            <a:solidFill>
              <a:schemeClr val="tx1"/>
            </a:solidFill>
          </a:endParaRPr>
        </a:p>
        <a:p>
          <a:r>
            <a:rPr lang="en-US" dirty="0" smtClean="0">
              <a:solidFill>
                <a:schemeClr val="tx1"/>
              </a:solidFill>
            </a:rPr>
            <a:t>False </a:t>
          </a:r>
          <a:endParaRPr lang="en-US" dirty="0"/>
        </a:p>
      </dgm:t>
    </dgm:pt>
    <dgm:pt modelId="{AFDFDE22-D76C-1540-B01E-CB3BA204B400}" type="parTrans" cxnId="{80889228-C3A5-6346-B36C-7355D8839774}">
      <dgm:prSet/>
      <dgm:spPr/>
      <dgm:t>
        <a:bodyPr/>
        <a:lstStyle/>
        <a:p>
          <a:endParaRPr lang="en-US"/>
        </a:p>
      </dgm:t>
    </dgm:pt>
    <dgm:pt modelId="{DD666055-0379-2A46-BBE2-82EF1A2362C0}" type="sibTrans" cxnId="{80889228-C3A5-6346-B36C-7355D8839774}">
      <dgm:prSet/>
      <dgm:spPr/>
      <dgm:t>
        <a:bodyPr/>
        <a:lstStyle/>
        <a:p>
          <a:endParaRPr lang="en-US"/>
        </a:p>
      </dgm:t>
    </dgm:pt>
    <dgm:pt modelId="{93D7A872-E8E3-0F4E-A809-D80C597FA1CE}">
      <dgm:prSet/>
      <dgm:spPr/>
      <dgm:t>
        <a:bodyPr/>
        <a:lstStyle/>
        <a:p>
          <a:r>
            <a:rPr lang="en-US" dirty="0" smtClean="0">
              <a:solidFill>
                <a:schemeClr val="tx1"/>
              </a:solidFill>
            </a:rPr>
            <a:t>If the defendant has no prior history of trouble—reported or unreported—with authorities or people, this can be</a:t>
          </a:r>
        </a:p>
        <a:p>
          <a:r>
            <a:rPr lang="en-US" dirty="0" smtClean="0">
              <a:solidFill>
                <a:schemeClr val="tx1"/>
              </a:solidFill>
            </a:rPr>
            <a:t>    A mitigating factor</a:t>
          </a:r>
        </a:p>
        <a:p>
          <a:endParaRPr lang="en-US" dirty="0" smtClean="0">
            <a:solidFill>
              <a:schemeClr val="tx1"/>
            </a:solidFill>
          </a:endParaRPr>
        </a:p>
        <a:p>
          <a:r>
            <a:rPr lang="en-US" dirty="0" smtClean="0">
              <a:solidFill>
                <a:schemeClr val="tx1"/>
              </a:solidFill>
            </a:rPr>
            <a:t>    An aggravating factor</a:t>
          </a:r>
        </a:p>
        <a:p>
          <a:endParaRPr lang="en-US" dirty="0" smtClean="0">
            <a:solidFill>
              <a:schemeClr val="tx1"/>
            </a:solidFill>
          </a:endParaRPr>
        </a:p>
        <a:p>
          <a:r>
            <a:rPr lang="en-US" dirty="0" smtClean="0">
              <a:solidFill>
                <a:schemeClr val="tx1"/>
              </a:solidFill>
            </a:rPr>
            <a:t>None of the above</a:t>
          </a:r>
        </a:p>
      </dgm:t>
    </dgm:pt>
    <dgm:pt modelId="{15E7155E-CD22-2945-89D9-8AE432BD92DC}" type="parTrans" cxnId="{B54173E6-D508-F349-9D8B-C3DA336A8C9A}">
      <dgm:prSet/>
      <dgm:spPr/>
      <dgm:t>
        <a:bodyPr/>
        <a:lstStyle/>
        <a:p>
          <a:endParaRPr lang="en-US"/>
        </a:p>
      </dgm:t>
    </dgm:pt>
    <dgm:pt modelId="{970B158C-B719-1840-BAA0-7C275CEEC452}" type="sibTrans" cxnId="{B54173E6-D508-F349-9D8B-C3DA336A8C9A}">
      <dgm:prSet/>
      <dgm:spPr/>
      <dgm:t>
        <a:bodyPr/>
        <a:lstStyle/>
        <a:p>
          <a:endParaRPr lang="en-US"/>
        </a:p>
      </dgm:t>
    </dgm:pt>
    <dgm:pt modelId="{64927494-83CB-E943-8CE2-5C943DB4D094}" type="pres">
      <dgm:prSet presAssocID="{85141CA1-480F-3345-8761-23CB60F9AE7D}" presName="diagram" presStyleCnt="0">
        <dgm:presLayoutVars>
          <dgm:dir/>
          <dgm:resizeHandles val="exact"/>
        </dgm:presLayoutVars>
      </dgm:prSet>
      <dgm:spPr/>
      <dgm:t>
        <a:bodyPr/>
        <a:lstStyle/>
        <a:p>
          <a:endParaRPr lang="en-US"/>
        </a:p>
      </dgm:t>
    </dgm:pt>
    <dgm:pt modelId="{04681B7D-1F61-4B4A-B2F6-FC1E4466D69D}" type="pres">
      <dgm:prSet presAssocID="{144F98A3-41F6-C545-BE6F-7AE8387287EB}" presName="node" presStyleLbl="node1" presStyleIdx="0" presStyleCnt="6" custScaleY="135325">
        <dgm:presLayoutVars>
          <dgm:bulletEnabled val="1"/>
        </dgm:presLayoutVars>
      </dgm:prSet>
      <dgm:spPr/>
      <dgm:t>
        <a:bodyPr/>
        <a:lstStyle/>
        <a:p>
          <a:endParaRPr lang="en-US"/>
        </a:p>
      </dgm:t>
    </dgm:pt>
    <dgm:pt modelId="{25E643AE-8778-664C-B9B7-09F5CE7A5C70}" type="pres">
      <dgm:prSet presAssocID="{4E5AC8DD-85F2-A748-825F-A17DBA766B6D}" presName="sibTrans" presStyleCnt="0"/>
      <dgm:spPr/>
    </dgm:pt>
    <dgm:pt modelId="{288634CF-56E5-0747-B272-33655B111B8A}" type="pres">
      <dgm:prSet presAssocID="{3E0EF09E-A62C-DB48-B148-5B80390B85E5}" presName="node" presStyleLbl="node1" presStyleIdx="1" presStyleCnt="6" custScaleY="135325">
        <dgm:presLayoutVars>
          <dgm:bulletEnabled val="1"/>
        </dgm:presLayoutVars>
      </dgm:prSet>
      <dgm:spPr/>
      <dgm:t>
        <a:bodyPr/>
        <a:lstStyle/>
        <a:p>
          <a:endParaRPr lang="en-US"/>
        </a:p>
      </dgm:t>
    </dgm:pt>
    <dgm:pt modelId="{9873483F-DE12-6745-9D85-049F8AF2EE33}" type="pres">
      <dgm:prSet presAssocID="{4C177D14-A029-A348-9DD5-9A880F7680A4}" presName="sibTrans" presStyleCnt="0"/>
      <dgm:spPr/>
    </dgm:pt>
    <dgm:pt modelId="{0DF8D5DE-28C4-A84E-BC30-C160284C8735}" type="pres">
      <dgm:prSet presAssocID="{93D7A872-E8E3-0F4E-A809-D80C597FA1CE}" presName="node" presStyleLbl="node1" presStyleIdx="2" presStyleCnt="6" custScaleY="135325" custLinFactNeighborX="0" custLinFactNeighborY="-4902">
        <dgm:presLayoutVars>
          <dgm:bulletEnabled val="1"/>
        </dgm:presLayoutVars>
      </dgm:prSet>
      <dgm:spPr/>
      <dgm:t>
        <a:bodyPr/>
        <a:lstStyle/>
        <a:p>
          <a:endParaRPr lang="en-US"/>
        </a:p>
      </dgm:t>
    </dgm:pt>
    <dgm:pt modelId="{30FFE7E6-8CD1-6940-AD74-C98F7E0CA936}" type="pres">
      <dgm:prSet presAssocID="{970B158C-B719-1840-BAA0-7C275CEEC452}" presName="sibTrans" presStyleCnt="0"/>
      <dgm:spPr/>
    </dgm:pt>
    <dgm:pt modelId="{8E379519-6275-AF48-85FC-EC170A541444}" type="pres">
      <dgm:prSet presAssocID="{2346C7BF-7CB6-2C4E-A56A-02F5AC853990}" presName="node" presStyleLbl="node1" presStyleIdx="3" presStyleCnt="6" custScaleY="126485">
        <dgm:presLayoutVars>
          <dgm:bulletEnabled val="1"/>
        </dgm:presLayoutVars>
      </dgm:prSet>
      <dgm:spPr/>
      <dgm:t>
        <a:bodyPr/>
        <a:lstStyle/>
        <a:p>
          <a:endParaRPr lang="en-US"/>
        </a:p>
      </dgm:t>
    </dgm:pt>
    <dgm:pt modelId="{E4609D6F-08F5-8C4F-8BF6-1DC9EF66AE79}" type="pres">
      <dgm:prSet presAssocID="{48AAF903-9C73-CC42-9D66-74CA7ECE4F2E}" presName="sibTrans" presStyleCnt="0"/>
      <dgm:spPr/>
    </dgm:pt>
    <dgm:pt modelId="{784BF856-B0A4-CE4D-AED3-657FE9CCF92F}" type="pres">
      <dgm:prSet presAssocID="{940960D0-7CC0-894E-B519-BB418C82ECAD}" presName="node" presStyleLbl="node1" presStyleIdx="4" presStyleCnt="6" custScaleY="128399">
        <dgm:presLayoutVars>
          <dgm:bulletEnabled val="1"/>
        </dgm:presLayoutVars>
      </dgm:prSet>
      <dgm:spPr/>
      <dgm:t>
        <a:bodyPr/>
        <a:lstStyle/>
        <a:p>
          <a:endParaRPr lang="en-US"/>
        </a:p>
      </dgm:t>
    </dgm:pt>
    <dgm:pt modelId="{789B11D0-6488-1F4A-99FD-0886D79EF2CB}" type="pres">
      <dgm:prSet presAssocID="{5E77DAC7-C6C0-8D4A-9B49-8180A92FBDD9}" presName="sibTrans" presStyleCnt="0"/>
      <dgm:spPr/>
    </dgm:pt>
    <dgm:pt modelId="{4F7AE13C-6827-7A43-BDBA-7B9650BA2B5A}" type="pres">
      <dgm:prSet presAssocID="{473CDFDC-6DEC-0F41-9FFD-1B6A1007AFBF}" presName="node" presStyleLbl="node1" presStyleIdx="5" presStyleCnt="6" custScaleY="128399">
        <dgm:presLayoutVars>
          <dgm:bulletEnabled val="1"/>
        </dgm:presLayoutVars>
      </dgm:prSet>
      <dgm:spPr/>
      <dgm:t>
        <a:bodyPr/>
        <a:lstStyle/>
        <a:p>
          <a:endParaRPr lang="en-US"/>
        </a:p>
      </dgm:t>
    </dgm:pt>
  </dgm:ptLst>
  <dgm:cxnLst>
    <dgm:cxn modelId="{E6C815BD-2B1C-E24B-8C29-F4F135F7D8D3}" srcId="{85141CA1-480F-3345-8761-23CB60F9AE7D}" destId="{2346C7BF-7CB6-2C4E-A56A-02F5AC853990}" srcOrd="3" destOrd="0" parTransId="{F3A4EAC3-469F-4747-9771-6804865076F3}" sibTransId="{48AAF903-9C73-CC42-9D66-74CA7ECE4F2E}"/>
    <dgm:cxn modelId="{80889228-C3A5-6346-B36C-7355D8839774}" srcId="{85141CA1-480F-3345-8761-23CB60F9AE7D}" destId="{473CDFDC-6DEC-0F41-9FFD-1B6A1007AFBF}" srcOrd="5" destOrd="0" parTransId="{AFDFDE22-D76C-1540-B01E-CB3BA204B400}" sibTransId="{DD666055-0379-2A46-BBE2-82EF1A2362C0}"/>
    <dgm:cxn modelId="{7D9ABE23-0429-B844-B3B6-4C202664C19F}" type="presOf" srcId="{93D7A872-E8E3-0F4E-A809-D80C597FA1CE}" destId="{0DF8D5DE-28C4-A84E-BC30-C160284C8735}" srcOrd="0" destOrd="0" presId="urn:microsoft.com/office/officeart/2005/8/layout/default"/>
    <dgm:cxn modelId="{9C0CA1DB-F81D-EF4F-8D4D-D1E0A2A9C325}" type="presOf" srcId="{2346C7BF-7CB6-2C4E-A56A-02F5AC853990}" destId="{8E379519-6275-AF48-85FC-EC170A541444}" srcOrd="0" destOrd="0" presId="urn:microsoft.com/office/officeart/2005/8/layout/default"/>
    <dgm:cxn modelId="{468D3ADE-1FED-0048-AA6F-A545267D78ED}" srcId="{85141CA1-480F-3345-8761-23CB60F9AE7D}" destId="{3E0EF09E-A62C-DB48-B148-5B80390B85E5}" srcOrd="1" destOrd="0" parTransId="{175C9DE3-E323-D942-826E-F71C9895F8D4}" sibTransId="{4C177D14-A029-A348-9DD5-9A880F7680A4}"/>
    <dgm:cxn modelId="{0A1C7104-EF47-9746-9AAF-81798B98905A}" type="presOf" srcId="{3E0EF09E-A62C-DB48-B148-5B80390B85E5}" destId="{288634CF-56E5-0747-B272-33655B111B8A}" srcOrd="0" destOrd="0" presId="urn:microsoft.com/office/officeart/2005/8/layout/default"/>
    <dgm:cxn modelId="{E4B5AA74-C5E0-3944-868E-2F1C3FA3DC40}" type="presOf" srcId="{473CDFDC-6DEC-0F41-9FFD-1B6A1007AFBF}" destId="{4F7AE13C-6827-7A43-BDBA-7B9650BA2B5A}" srcOrd="0" destOrd="0" presId="urn:microsoft.com/office/officeart/2005/8/layout/default"/>
    <dgm:cxn modelId="{03ED4A9F-3692-BD44-B71A-CDE4EE46491F}" srcId="{85141CA1-480F-3345-8761-23CB60F9AE7D}" destId="{940960D0-7CC0-894E-B519-BB418C82ECAD}" srcOrd="4" destOrd="0" parTransId="{460D5906-F849-704A-84D6-92A7CE0BD92A}" sibTransId="{5E77DAC7-C6C0-8D4A-9B49-8180A92FBDD9}"/>
    <dgm:cxn modelId="{4C273030-5DC5-3843-A279-0BFF397BD623}" srcId="{85141CA1-480F-3345-8761-23CB60F9AE7D}" destId="{144F98A3-41F6-C545-BE6F-7AE8387287EB}" srcOrd="0" destOrd="0" parTransId="{3110C73E-0BC3-1E4D-AC69-F9587652BEC5}" sibTransId="{4E5AC8DD-85F2-A748-825F-A17DBA766B6D}"/>
    <dgm:cxn modelId="{2A24BD29-6F4B-964B-967C-36C73F8E71E1}" type="presOf" srcId="{144F98A3-41F6-C545-BE6F-7AE8387287EB}" destId="{04681B7D-1F61-4B4A-B2F6-FC1E4466D69D}" srcOrd="0" destOrd="0" presId="urn:microsoft.com/office/officeart/2005/8/layout/default"/>
    <dgm:cxn modelId="{B54173E6-D508-F349-9D8B-C3DA336A8C9A}" srcId="{85141CA1-480F-3345-8761-23CB60F9AE7D}" destId="{93D7A872-E8E3-0F4E-A809-D80C597FA1CE}" srcOrd="2" destOrd="0" parTransId="{15E7155E-CD22-2945-89D9-8AE432BD92DC}" sibTransId="{970B158C-B719-1840-BAA0-7C275CEEC452}"/>
    <dgm:cxn modelId="{8CCE43A7-AF31-C847-BAA6-AD951E9D489A}" type="presOf" srcId="{940960D0-7CC0-894E-B519-BB418C82ECAD}" destId="{784BF856-B0A4-CE4D-AED3-657FE9CCF92F}" srcOrd="0" destOrd="0" presId="urn:microsoft.com/office/officeart/2005/8/layout/default"/>
    <dgm:cxn modelId="{7B6306A2-C5C4-594F-9640-FE7B453D7692}" type="presOf" srcId="{85141CA1-480F-3345-8761-23CB60F9AE7D}" destId="{64927494-83CB-E943-8CE2-5C943DB4D094}" srcOrd="0" destOrd="0" presId="urn:microsoft.com/office/officeart/2005/8/layout/default"/>
    <dgm:cxn modelId="{56503927-D9C3-504C-A322-4C4D77CF7D85}" type="presParOf" srcId="{64927494-83CB-E943-8CE2-5C943DB4D094}" destId="{04681B7D-1F61-4B4A-B2F6-FC1E4466D69D}" srcOrd="0" destOrd="0" presId="urn:microsoft.com/office/officeart/2005/8/layout/default"/>
    <dgm:cxn modelId="{F86988F8-7089-3848-9CCD-98D71420DA99}" type="presParOf" srcId="{64927494-83CB-E943-8CE2-5C943DB4D094}" destId="{25E643AE-8778-664C-B9B7-09F5CE7A5C70}" srcOrd="1" destOrd="0" presId="urn:microsoft.com/office/officeart/2005/8/layout/default"/>
    <dgm:cxn modelId="{DAC8EE85-78DC-1746-92AC-809010B9EF11}" type="presParOf" srcId="{64927494-83CB-E943-8CE2-5C943DB4D094}" destId="{288634CF-56E5-0747-B272-33655B111B8A}" srcOrd="2" destOrd="0" presId="urn:microsoft.com/office/officeart/2005/8/layout/default"/>
    <dgm:cxn modelId="{3C37522E-8CB2-204C-8C31-B0AEB0E2266F}" type="presParOf" srcId="{64927494-83CB-E943-8CE2-5C943DB4D094}" destId="{9873483F-DE12-6745-9D85-049F8AF2EE33}" srcOrd="3" destOrd="0" presId="urn:microsoft.com/office/officeart/2005/8/layout/default"/>
    <dgm:cxn modelId="{A37398B8-99D5-E548-A9D6-4D62EBB8B012}" type="presParOf" srcId="{64927494-83CB-E943-8CE2-5C943DB4D094}" destId="{0DF8D5DE-28C4-A84E-BC30-C160284C8735}" srcOrd="4" destOrd="0" presId="urn:microsoft.com/office/officeart/2005/8/layout/default"/>
    <dgm:cxn modelId="{2E479E6A-6C46-E348-B399-FAB28A921C25}" type="presParOf" srcId="{64927494-83CB-E943-8CE2-5C943DB4D094}" destId="{30FFE7E6-8CD1-6940-AD74-C98F7E0CA936}" srcOrd="5" destOrd="0" presId="urn:microsoft.com/office/officeart/2005/8/layout/default"/>
    <dgm:cxn modelId="{B52E0BE2-F1D7-7B4F-80B3-0690BB3B7A5B}" type="presParOf" srcId="{64927494-83CB-E943-8CE2-5C943DB4D094}" destId="{8E379519-6275-AF48-85FC-EC170A541444}" srcOrd="6" destOrd="0" presId="urn:microsoft.com/office/officeart/2005/8/layout/default"/>
    <dgm:cxn modelId="{EB690053-A161-C64B-9BCE-08F27967FF08}" type="presParOf" srcId="{64927494-83CB-E943-8CE2-5C943DB4D094}" destId="{E4609D6F-08F5-8C4F-8BF6-1DC9EF66AE79}" srcOrd="7" destOrd="0" presId="urn:microsoft.com/office/officeart/2005/8/layout/default"/>
    <dgm:cxn modelId="{918B40EF-F14B-354B-BECE-7F20B1AEC3E4}" type="presParOf" srcId="{64927494-83CB-E943-8CE2-5C943DB4D094}" destId="{784BF856-B0A4-CE4D-AED3-657FE9CCF92F}" srcOrd="8" destOrd="0" presId="urn:microsoft.com/office/officeart/2005/8/layout/default"/>
    <dgm:cxn modelId="{820473C2-78C0-9A4C-8E07-C0E4F0436E69}" type="presParOf" srcId="{64927494-83CB-E943-8CE2-5C943DB4D094}" destId="{789B11D0-6488-1F4A-99FD-0886D79EF2CB}" srcOrd="9" destOrd="0" presId="urn:microsoft.com/office/officeart/2005/8/layout/default"/>
    <dgm:cxn modelId="{2ADF92C5-887A-CA43-9598-16867B0AF93C}" type="presParOf" srcId="{64927494-83CB-E943-8CE2-5C943DB4D094}" destId="{4F7AE13C-6827-7A43-BDBA-7B9650BA2B5A}"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6D0328-9B24-4C45-97E8-9DD3AFA349AB}">
      <dsp:nvSpPr>
        <dsp:cNvPr id="0" name=""/>
        <dsp:cNvSpPr/>
      </dsp:nvSpPr>
      <dsp:spPr>
        <a:xfrm>
          <a:off x="0" y="0"/>
          <a:ext cx="5945671" cy="711451"/>
        </a:xfrm>
        <a:prstGeom prst="rect">
          <a:avLst/>
        </a:prstGeom>
        <a:solidFill>
          <a:schemeClr val="accent1">
            <a:shade val="80000"/>
            <a:hueOff val="0"/>
            <a:satOff val="0"/>
            <a:lumOff val="0"/>
            <a:alphaOff val="0"/>
          </a:schemeClr>
        </a:solidFill>
        <a:ln>
          <a:noFill/>
        </a:ln>
        <a:effectLst>
          <a:outerShdw blurRad="57150" dist="38100" dir="5400000" algn="ctr" rotWithShape="0">
            <a:schemeClr val="accent1">
              <a:shade val="80000"/>
              <a:hueOff val="0"/>
              <a:satOff val="0"/>
              <a:lumOff val="0"/>
              <a:alphaOff val="0"/>
              <a:shade val="9000"/>
              <a:satMod val="105000"/>
              <a:alpha val="48000"/>
            </a:scheme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Ethics and Confidentiality</a:t>
          </a:r>
          <a:endParaRPr lang="en-US" sz="3200" kern="1200" dirty="0"/>
        </a:p>
      </dsp:txBody>
      <dsp:txXfrm>
        <a:off x="0" y="0"/>
        <a:ext cx="5945671" cy="711451"/>
      </dsp:txXfrm>
    </dsp:sp>
    <dsp:sp modelId="{6B942781-8533-0A42-ABBC-1C777E76EE26}">
      <dsp:nvSpPr>
        <dsp:cNvPr id="0" name=""/>
        <dsp:cNvSpPr/>
      </dsp:nvSpPr>
      <dsp:spPr>
        <a:xfrm>
          <a:off x="2903" y="938636"/>
          <a:ext cx="1979954" cy="1039678"/>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Role of Defense Attorney</a:t>
          </a:r>
          <a:endParaRPr lang="en-US" sz="2100" kern="1200" dirty="0"/>
        </a:p>
      </dsp:txBody>
      <dsp:txXfrm>
        <a:off x="2903" y="938636"/>
        <a:ext cx="1979954" cy="1039678"/>
      </dsp:txXfrm>
    </dsp:sp>
    <dsp:sp modelId="{A0B577D4-119A-7449-AE05-7630612240CE}">
      <dsp:nvSpPr>
        <dsp:cNvPr id="0" name=""/>
        <dsp:cNvSpPr/>
      </dsp:nvSpPr>
      <dsp:spPr>
        <a:xfrm>
          <a:off x="1982858" y="711451"/>
          <a:ext cx="1979954" cy="1494048"/>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Crimes and Sentencing  </a:t>
          </a:r>
          <a:endParaRPr lang="en-US" sz="2100" kern="1200" dirty="0"/>
        </a:p>
      </dsp:txBody>
      <dsp:txXfrm>
        <a:off x="1982858" y="711451"/>
        <a:ext cx="1979954" cy="1494048"/>
      </dsp:txXfrm>
    </dsp:sp>
    <dsp:sp modelId="{F9387124-F6F1-6349-96AD-659E736386AD}">
      <dsp:nvSpPr>
        <dsp:cNvPr id="0" name=""/>
        <dsp:cNvSpPr/>
      </dsp:nvSpPr>
      <dsp:spPr>
        <a:xfrm>
          <a:off x="3965716" y="920229"/>
          <a:ext cx="1979954" cy="1012755"/>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Role of Prosecutor</a:t>
          </a:r>
          <a:endParaRPr lang="en-US" sz="2100" kern="1200" dirty="0"/>
        </a:p>
      </dsp:txBody>
      <dsp:txXfrm>
        <a:off x="3965716" y="920229"/>
        <a:ext cx="1979954" cy="1012755"/>
      </dsp:txXfrm>
    </dsp:sp>
    <dsp:sp modelId="{45E95110-8282-204E-B0B0-E5BBD8DE18B0}">
      <dsp:nvSpPr>
        <dsp:cNvPr id="0" name=""/>
        <dsp:cNvSpPr/>
      </dsp:nvSpPr>
      <dsp:spPr>
        <a:xfrm>
          <a:off x="0" y="2205499"/>
          <a:ext cx="5945671" cy="166005"/>
        </a:xfrm>
        <a:prstGeom prst="rect">
          <a:avLst/>
        </a:prstGeom>
        <a:blipFill rotWithShape="0">
          <a:blip xmlns:r="http://schemas.openxmlformats.org/officeDocument/2006/relationships" r:embed="rId1"/>
          <a:stretch>
            <a:fillRect/>
          </a:stretch>
        </a:blipFill>
        <a:ln>
          <a:noFill/>
        </a:ln>
        <a:effectLst>
          <a:outerShdw blurRad="57150" dist="38100" dir="5400000" algn="ctr" rotWithShape="0">
            <a:schemeClr val="accent1">
              <a:shade val="80000"/>
              <a:hueOff val="0"/>
              <a:satOff val="0"/>
              <a:lumOff val="0"/>
              <a:alphaOff val="0"/>
              <a:shade val="9000"/>
              <a:satMod val="105000"/>
              <a:alpha val="48000"/>
            </a:scheme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C91D4C-F5C2-4779-A3AB-F6E299F63E01}" type="datetime1">
              <a:rPr lang="en-US" smtClean="0"/>
              <a:pPr/>
              <a:t>2/9/13</a:t>
            </a:fld>
            <a:endParaRPr lang="en-US"/>
          </a:p>
        </p:txBody>
      </p:sp>
      <p:sp>
        <p:nvSpPr>
          <p:cNvPr id="19" name="Footer Placeholder 18"/>
          <p:cNvSpPr>
            <a:spLocks noGrp="1"/>
          </p:cNvSpPr>
          <p:nvPr>
            <p:ph type="ftr" sz="quarter" idx="11"/>
          </p:nvPr>
        </p:nvSpPr>
        <p:spPr/>
        <p:txBody>
          <a:bodyPr/>
          <a:lstStyle/>
          <a:p>
            <a:r>
              <a:rPr lang="en-US" smtClean="0"/>
              <a:t>
              </a:t>
            </a:r>
            <a:endParaRPr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BABB8A-BCC3-7942-9AB2-496EB58BBCCC}" type="datetimeFigureOut">
              <a:rPr lang="en-US" smtClean="0"/>
              <a:pPr/>
              <a:t>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33D9F-A9BF-D843-A746-5C43B33112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BABB8A-BCC3-7942-9AB2-496EB58BBCCC}" type="datetimeFigureOut">
              <a:rPr lang="en-US" smtClean="0"/>
              <a:pPr/>
              <a:t>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33D9F-A9BF-D843-A746-5C43B33112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BABB8A-BCC3-7942-9AB2-496EB58BBCCC}" type="datetimeFigureOut">
              <a:rPr lang="en-US" smtClean="0"/>
              <a:pPr/>
              <a:t>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33D9F-A9BF-D843-A746-5C43B33112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68F8B9-AF0E-4407-9120-908A1FA1066B}" type="datetime1">
              <a:rPr lang="en-US" smtClean="0"/>
              <a:pPr/>
              <a:t>2/9/13</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BABB8A-BCC3-7942-9AB2-496EB58BBCCC}" type="datetimeFigureOut">
              <a:rPr lang="en-US" smtClean="0"/>
              <a:pPr/>
              <a:t>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33D9F-A9BF-D843-A746-5C43B33112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BABB8A-BCC3-7942-9AB2-496EB58BBCCC}" type="datetimeFigureOut">
              <a:rPr lang="en-US" smtClean="0"/>
              <a:pPr/>
              <a:t>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33D9F-A9BF-D843-A746-5C43B33112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BABB8A-BCC3-7942-9AB2-496EB58BBCCC}" type="datetimeFigureOut">
              <a:rPr lang="en-US" smtClean="0"/>
              <a:pPr/>
              <a:t>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33D9F-A9BF-D843-A746-5C43B33112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ABB8A-BCC3-7942-9AB2-496EB58BBCCC}" type="datetimeFigureOut">
              <a:rPr lang="en-US" smtClean="0"/>
              <a:pPr/>
              <a:t>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33D9F-A9BF-D843-A746-5C43B33112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BABB8A-BCC3-7942-9AB2-496EB58BBCCC}" type="datetimeFigureOut">
              <a:rPr lang="en-US" smtClean="0"/>
              <a:pPr/>
              <a:t>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33D9F-A9BF-D843-A746-5C43B33112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BABB8A-BCC3-7942-9AB2-496EB58BBCCC}" type="datetimeFigureOut">
              <a:rPr lang="en-US" smtClean="0"/>
              <a:pPr/>
              <a:t>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A333D9F-A9BF-D843-A746-5C43B331128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BABB8A-BCC3-7942-9AB2-496EB58BBCCC}" type="datetimeFigureOut">
              <a:rPr lang="en-US" smtClean="0"/>
              <a:pPr/>
              <a:t>2/9/13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A333D9F-A9BF-D843-A746-5C43B331128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slide" Target="slide30.xml"/></Relationships>
</file>

<file path=ppt/slides/_rels/slide11.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slide" Target="slide31.xml"/></Relationships>
</file>

<file path=ppt/slides/_rels/slide12.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slide" Target="slide32.xml"/></Relationships>
</file>

<file path=ppt/slides/_rels/slide13.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slide" Target="slide31.xml"/></Relationships>
</file>

<file path=ppt/slides/_rels/slide14.xml.rels><?xml version="1.0" encoding="UTF-8" standalone="yes"?>
<Relationships xmlns="http://schemas.openxmlformats.org/package/2006/relationships"><Relationship Id="rId6" Type="http://schemas.openxmlformats.org/officeDocument/2006/relationships/image" Target="../media/image6.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slide" Target="slide24.xml"/><Relationship Id="rId5" Type="http://schemas.openxmlformats.org/officeDocument/2006/relationships/slide" Target="slide33.xml"/></Relationships>
</file>

<file path=ppt/slides/_rels/slide15.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slide" Target="slide32.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3"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slide" Target="slide31.xml"/></Relationships>
</file>

<file path=ppt/slides/_rels/slide19.xml.rels><?xml version="1.0" encoding="UTF-8" standalone="yes"?>
<Relationships xmlns="http://schemas.openxmlformats.org/package/2006/relationships"><Relationship Id="rId6" Type="http://schemas.openxmlformats.org/officeDocument/2006/relationships/slide" Target="slide2.xml"/><Relationship Id="rId4" Type="http://schemas.openxmlformats.org/officeDocument/2006/relationships/slide" Target="slide18.xml"/><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17.xml"/><Relationship Id="rId5" Type="http://schemas.openxmlformats.org/officeDocument/2006/relationships/slide" Target="slide13.xml"/></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4" Type="http://schemas.openxmlformats.org/officeDocument/2006/relationships/diagramQuickStyle" Target="../diagrams/quickStyle1.xml"/><Relationship Id="rId10" Type="http://schemas.openxmlformats.org/officeDocument/2006/relationships/slide" Target="slide20.xml"/><Relationship Id="rId5" Type="http://schemas.openxmlformats.org/officeDocument/2006/relationships/diagramColors" Target="../diagrams/colors1.xml"/><Relationship Id="rId7" Type="http://schemas.openxmlformats.org/officeDocument/2006/relationships/slide" Target="slide33.xml"/><Relationship Id="rId1" Type="http://schemas.openxmlformats.org/officeDocument/2006/relationships/slideLayout" Target="../slideLayouts/slideLayout2.xml"/><Relationship Id="rId2" Type="http://schemas.openxmlformats.org/officeDocument/2006/relationships/diagramData" Target="../diagrams/data1.xml"/><Relationship Id="rId9" Type="http://schemas.openxmlformats.org/officeDocument/2006/relationships/slide" Target="slide37.xml"/><Relationship Id="rId3" Type="http://schemas.openxmlformats.org/officeDocument/2006/relationships/diagramLayout" Target="../diagrams/layout1.xml"/><Relationship Id="rId6"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slide" Target="slide22.xml"/><Relationship Id="rId3"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slide" Target="slide28.xml"/><Relationship Id="rId1" Type="http://schemas.openxmlformats.org/officeDocument/2006/relationships/slideLayout" Target="../slideLayouts/slideLayout2.xml"/><Relationship Id="rId2" Type="http://schemas.openxmlformats.org/officeDocument/2006/relationships/hyperlink" Target="http://en.wikipedia.org/wiki/United_States_Bill_of_Rights" TargetMode="External"/><Relationship Id="rId3" Type="http://schemas.openxmlformats.org/officeDocument/2006/relationships/slide" Target="slide2.xml"/><Relationship Id="rId5" Type="http://schemas.openxmlformats.org/officeDocument/2006/relationships/image" Target="../media/image5.jpeg"/></Relationships>
</file>

<file path=ppt/slides/_rels/slide22.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slide" Target="slide29.xml"/></Relationships>
</file>

<file path=ppt/slides/_rels/slide23.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slide" Target="slide30.xml"/><Relationship Id="rId5" Type="http://schemas.openxmlformats.org/officeDocument/2006/relationships/slide" Target="slide28.xml"/></Relationships>
</file>

<file path=ppt/slides/_rels/slide24.xml.rels><?xml version="1.0" encoding="UTF-8" standalone="yes"?>
<Relationships xmlns="http://schemas.openxmlformats.org/package/2006/relationships"><Relationship Id="rId8" Type="http://schemas.openxmlformats.org/officeDocument/2006/relationships/slide" Target="slide4.xml"/><Relationship Id="rId4" Type="http://schemas.openxmlformats.org/officeDocument/2006/relationships/diagramQuickStyle" Target="../diagrams/quickStyle2.xml"/><Relationship Id="rId10" Type="http://schemas.openxmlformats.org/officeDocument/2006/relationships/slide" Target="slide33.xml"/><Relationship Id="rId5" Type="http://schemas.openxmlformats.org/officeDocument/2006/relationships/diagramColors" Target="../diagrams/colors2.xml"/><Relationship Id="rId7" Type="http://schemas.openxmlformats.org/officeDocument/2006/relationships/slide" Target="slide2.xml"/><Relationship Id="rId11" Type="http://schemas.openxmlformats.org/officeDocument/2006/relationships/audio" Target="../media/audio3.bin"/><Relationship Id="rId12" Type="http://schemas.openxmlformats.org/officeDocument/2006/relationships/slide" Target="slide14.xml"/><Relationship Id="rId1" Type="http://schemas.openxmlformats.org/officeDocument/2006/relationships/slideLayout" Target="../slideLayouts/slideLayout2.xml"/><Relationship Id="rId2" Type="http://schemas.openxmlformats.org/officeDocument/2006/relationships/diagramData" Target="../diagrams/data2.xml"/><Relationship Id="rId9" Type="http://schemas.openxmlformats.org/officeDocument/2006/relationships/audio" Target="../media/audio2.bin"/><Relationship Id="rId3" Type="http://schemas.openxmlformats.org/officeDocument/2006/relationships/diagramLayout" Target="../diagrams/layout2.xml"/><Relationship Id="rId6" Type="http://schemas.microsoft.com/office/2007/relationships/diagramDrawing" Target="../diagrams/drawing2.xml"/></Relationships>
</file>

<file path=ppt/slides/_rels/slide25.xml.rels><?xml version="1.0" encoding="UTF-8" standalone="yes"?>
<Relationships xmlns="http://schemas.openxmlformats.org/package/2006/relationships"><Relationship Id="rId8" Type="http://schemas.openxmlformats.org/officeDocument/2006/relationships/slide" Target="slide34.xml"/><Relationship Id="rId4" Type="http://schemas.openxmlformats.org/officeDocument/2006/relationships/diagramQuickStyle" Target="../diagrams/quickStyle3.xml"/><Relationship Id="rId10" Type="http://schemas.openxmlformats.org/officeDocument/2006/relationships/slide" Target="slide5.xml"/><Relationship Id="rId5" Type="http://schemas.openxmlformats.org/officeDocument/2006/relationships/diagramColors" Target="../diagrams/colors3.xml"/><Relationship Id="rId7" Type="http://schemas.openxmlformats.org/officeDocument/2006/relationships/slide" Target="slide2.xml"/><Relationship Id="rId11"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diagramData" Target="../diagrams/data3.xml"/><Relationship Id="rId9" Type="http://schemas.openxmlformats.org/officeDocument/2006/relationships/audio" Target="../media/audio3.bin"/><Relationship Id="rId3" Type="http://schemas.openxmlformats.org/officeDocument/2006/relationships/diagramLayout" Target="../diagrams/layout3.xml"/><Relationship Id="rId6" Type="http://schemas.microsoft.com/office/2007/relationships/diagramDrawing" Target="../diagrams/drawing3.xml"/></Relationships>
</file>

<file path=ppt/slides/_rels/slide26.xml.rels><?xml version="1.0" encoding="UTF-8" standalone="yes"?>
<Relationships xmlns="http://schemas.openxmlformats.org/package/2006/relationships"><Relationship Id="rId8" Type="http://schemas.openxmlformats.org/officeDocument/2006/relationships/slide" Target="slide6.xml"/><Relationship Id="rId4" Type="http://schemas.openxmlformats.org/officeDocument/2006/relationships/diagramQuickStyle" Target="../diagrams/quickStyle4.xml"/><Relationship Id="rId10" Type="http://schemas.openxmlformats.org/officeDocument/2006/relationships/slide" Target="slide37.xml"/><Relationship Id="rId5" Type="http://schemas.openxmlformats.org/officeDocument/2006/relationships/diagramColors" Target="../diagrams/colors4.xml"/><Relationship Id="rId7" Type="http://schemas.openxmlformats.org/officeDocument/2006/relationships/slide" Target="slide2.xml"/><Relationship Id="rId11" Type="http://schemas.openxmlformats.org/officeDocument/2006/relationships/audio" Target="../media/audio3.bin"/><Relationship Id="rId1" Type="http://schemas.openxmlformats.org/officeDocument/2006/relationships/slideLayout" Target="../slideLayouts/slideLayout2.xml"/><Relationship Id="rId2" Type="http://schemas.openxmlformats.org/officeDocument/2006/relationships/diagramData" Target="../diagrams/data4.xml"/><Relationship Id="rId9" Type="http://schemas.openxmlformats.org/officeDocument/2006/relationships/audio" Target="../media/audio2.bin"/><Relationship Id="rId3" Type="http://schemas.openxmlformats.org/officeDocument/2006/relationships/diagramLayout" Target="../diagrams/layout4.xml"/><Relationship Id="rId6" Type="http://schemas.microsoft.com/office/2007/relationships/diagramDrawing" Target="../diagrams/drawing4.xml"/></Relationships>
</file>

<file path=ppt/slides/_rels/slide27.xml.rels><?xml version="1.0" encoding="UTF-8" standalone="yes"?>
<Relationships xmlns="http://schemas.openxmlformats.org/package/2006/relationships"><Relationship Id="rId8" Type="http://schemas.openxmlformats.org/officeDocument/2006/relationships/slide" Target="slide7.xml"/><Relationship Id="rId4" Type="http://schemas.openxmlformats.org/officeDocument/2006/relationships/diagramQuickStyle" Target="../diagrams/quickStyle5.xml"/><Relationship Id="rId10" Type="http://schemas.openxmlformats.org/officeDocument/2006/relationships/slide" Target="slide20.xml"/><Relationship Id="rId5" Type="http://schemas.openxmlformats.org/officeDocument/2006/relationships/diagramColors" Target="../diagrams/colors5.xml"/><Relationship Id="rId7" Type="http://schemas.openxmlformats.org/officeDocument/2006/relationships/slide" Target="slide2.xml"/><Relationship Id="rId11" Type="http://schemas.openxmlformats.org/officeDocument/2006/relationships/audio" Target="../media/audio3.bin"/><Relationship Id="rId1" Type="http://schemas.openxmlformats.org/officeDocument/2006/relationships/slideLayout" Target="../slideLayouts/slideLayout2.xml"/><Relationship Id="rId2" Type="http://schemas.openxmlformats.org/officeDocument/2006/relationships/diagramData" Target="../diagrams/data5.xml"/><Relationship Id="rId9" Type="http://schemas.openxmlformats.org/officeDocument/2006/relationships/audio" Target="../media/audio2.bin"/><Relationship Id="rId3" Type="http://schemas.openxmlformats.org/officeDocument/2006/relationships/diagramLayout" Target="../diagrams/layout5.xml"/><Relationship Id="rId6" Type="http://schemas.microsoft.com/office/2007/relationships/diagramDrawing" Target="../diagrams/drawing5.xml"/></Relationships>
</file>

<file path=ppt/slides/_rels/slide28.xml.rels><?xml version="1.0" encoding="UTF-8" standalone="yes"?>
<Relationships xmlns="http://schemas.openxmlformats.org/package/2006/relationships"><Relationship Id="rId8" Type="http://schemas.openxmlformats.org/officeDocument/2006/relationships/slide" Target="slide21.xml"/><Relationship Id="rId4" Type="http://schemas.openxmlformats.org/officeDocument/2006/relationships/diagramQuickStyle" Target="../diagrams/quickStyle6.xml"/><Relationship Id="rId10" Type="http://schemas.openxmlformats.org/officeDocument/2006/relationships/slide" Target="slide8.xml"/><Relationship Id="rId5" Type="http://schemas.openxmlformats.org/officeDocument/2006/relationships/diagramColors" Target="../diagrams/colors6.xml"/><Relationship Id="rId7" Type="http://schemas.openxmlformats.org/officeDocument/2006/relationships/slide" Target="slide2.xml"/><Relationship Id="rId11" Type="http://schemas.openxmlformats.org/officeDocument/2006/relationships/audio" Target="../media/audio2.bin"/><Relationship Id="rId12" Type="http://schemas.openxmlformats.org/officeDocument/2006/relationships/slide" Target="slide23.xml"/><Relationship Id="rId1" Type="http://schemas.openxmlformats.org/officeDocument/2006/relationships/slideLayout" Target="../slideLayouts/slideLayout2.xml"/><Relationship Id="rId2" Type="http://schemas.openxmlformats.org/officeDocument/2006/relationships/diagramData" Target="../diagrams/data6.xml"/><Relationship Id="rId9" Type="http://schemas.openxmlformats.org/officeDocument/2006/relationships/audio" Target="../media/audio3.bin"/><Relationship Id="rId3" Type="http://schemas.openxmlformats.org/officeDocument/2006/relationships/diagramLayout" Target="../diagrams/layout6.xml"/><Relationship Id="rId6" Type="http://schemas.microsoft.com/office/2007/relationships/diagramDrawing" Target="../diagrams/drawing6.xml"/></Relationships>
</file>

<file path=ppt/slides/_rels/slide29.xml.rels><?xml version="1.0" encoding="UTF-8" standalone="yes"?>
<Relationships xmlns="http://schemas.openxmlformats.org/package/2006/relationships"><Relationship Id="rId8" Type="http://schemas.openxmlformats.org/officeDocument/2006/relationships/slide" Target="slide22.xml"/><Relationship Id="rId4" Type="http://schemas.openxmlformats.org/officeDocument/2006/relationships/diagramQuickStyle" Target="../diagrams/quickStyle7.xml"/><Relationship Id="rId10" Type="http://schemas.openxmlformats.org/officeDocument/2006/relationships/slide" Target="slide9.xml"/><Relationship Id="rId5" Type="http://schemas.openxmlformats.org/officeDocument/2006/relationships/diagramColors" Target="../diagrams/colors7.xml"/><Relationship Id="rId7" Type="http://schemas.openxmlformats.org/officeDocument/2006/relationships/slide" Target="slide2.xml"/><Relationship Id="rId11"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diagramData" Target="../diagrams/data7.xml"/><Relationship Id="rId9" Type="http://schemas.openxmlformats.org/officeDocument/2006/relationships/audio" Target="../media/audio3.bin"/><Relationship Id="rId3" Type="http://schemas.openxmlformats.org/officeDocument/2006/relationships/diagramLayout" Target="../diagrams/layout7.xml"/><Relationship Id="rId6" Type="http://schemas.microsoft.com/office/2007/relationships/diagramDrawing" Target="../diagrams/drawing7.xml"/></Relationships>
</file>

<file path=ppt/slides/_rels/slide3.xml.rels><?xml version="1.0" encoding="UTF-8" standalone="yes"?>
<Relationships xmlns="http://schemas.openxmlformats.org/package/2006/relationships"><Relationship Id="rId2" Type="http://schemas.openxmlformats.org/officeDocument/2006/relationships/slide" Target="slide19.xml"/><Relationship Id="rId3"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10.xml"/><Relationship Id="rId4" Type="http://schemas.openxmlformats.org/officeDocument/2006/relationships/diagramQuickStyle" Target="../diagrams/quickStyle8.xml"/><Relationship Id="rId10" Type="http://schemas.openxmlformats.org/officeDocument/2006/relationships/slide" Target="slide23.xml"/><Relationship Id="rId5" Type="http://schemas.openxmlformats.org/officeDocument/2006/relationships/diagramColors" Target="../diagrams/colors8.xml"/><Relationship Id="rId7" Type="http://schemas.openxmlformats.org/officeDocument/2006/relationships/slide" Target="slide2.xml"/><Relationship Id="rId11" Type="http://schemas.openxmlformats.org/officeDocument/2006/relationships/audio" Target="../media/audio3.bin"/><Relationship Id="rId1" Type="http://schemas.openxmlformats.org/officeDocument/2006/relationships/slideLayout" Target="../slideLayouts/slideLayout2.xml"/><Relationship Id="rId2" Type="http://schemas.openxmlformats.org/officeDocument/2006/relationships/diagramData" Target="../diagrams/data8.xml"/><Relationship Id="rId9" Type="http://schemas.openxmlformats.org/officeDocument/2006/relationships/audio" Target="../media/audio2.bin"/><Relationship Id="rId3" Type="http://schemas.openxmlformats.org/officeDocument/2006/relationships/diagramLayout" Target="../diagrams/layout8.xml"/><Relationship Id="rId6" Type="http://schemas.microsoft.com/office/2007/relationships/diagramDrawing" Target="../diagrams/drawing8.xml"/></Relationships>
</file>

<file path=ppt/slides/_rels/slide31.xml.rels><?xml version="1.0" encoding="UTF-8" standalone="yes"?>
<Relationships xmlns="http://schemas.openxmlformats.org/package/2006/relationships"><Relationship Id="rId4" Type="http://schemas.openxmlformats.org/officeDocument/2006/relationships/diagramQuickStyle" Target="../diagrams/quickStyle9.xml"/><Relationship Id="rId7" Type="http://schemas.openxmlformats.org/officeDocument/2006/relationships/slide" Target="slide2.xml"/><Relationship Id="rId11" Type="http://schemas.openxmlformats.org/officeDocument/2006/relationships/audio" Target="../media/audio2.bin"/><Relationship Id="rId1" Type="http://schemas.openxmlformats.org/officeDocument/2006/relationships/slideLayout" Target="../slideLayouts/slideLayout2.xml"/><Relationship Id="rId6" Type="http://schemas.microsoft.com/office/2007/relationships/diagramDrawing" Target="../diagrams/drawing9.xml"/><Relationship Id="rId8" Type="http://schemas.openxmlformats.org/officeDocument/2006/relationships/slide" Target="slide36.xml"/><Relationship Id="rId13" Type="http://schemas.openxmlformats.org/officeDocument/2006/relationships/slide" Target="slide13.xml"/><Relationship Id="rId10" Type="http://schemas.openxmlformats.org/officeDocument/2006/relationships/slide" Target="slide11.xml"/><Relationship Id="rId5" Type="http://schemas.openxmlformats.org/officeDocument/2006/relationships/diagramColors" Target="../diagrams/colors9.xml"/><Relationship Id="rId12" Type="http://schemas.openxmlformats.org/officeDocument/2006/relationships/slide" Target="slide18.xml"/><Relationship Id="rId2" Type="http://schemas.openxmlformats.org/officeDocument/2006/relationships/diagramData" Target="../diagrams/data9.xml"/><Relationship Id="rId9" Type="http://schemas.openxmlformats.org/officeDocument/2006/relationships/audio" Target="../media/audio3.bin"/><Relationship Id="rId3"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8" Type="http://schemas.openxmlformats.org/officeDocument/2006/relationships/slide" Target="slide15.xml"/><Relationship Id="rId4" Type="http://schemas.openxmlformats.org/officeDocument/2006/relationships/diagramQuickStyle" Target="../diagrams/quickStyle10.xml"/><Relationship Id="rId10" Type="http://schemas.openxmlformats.org/officeDocument/2006/relationships/slide" Target="slide12.xml"/><Relationship Id="rId5" Type="http://schemas.openxmlformats.org/officeDocument/2006/relationships/diagramColors" Target="../diagrams/colors10.xml"/><Relationship Id="rId7" Type="http://schemas.openxmlformats.org/officeDocument/2006/relationships/slide" Target="slide2.xml"/><Relationship Id="rId11" Type="http://schemas.openxmlformats.org/officeDocument/2006/relationships/audio" Target="../media/audio2.bin"/><Relationship Id="rId1" Type="http://schemas.openxmlformats.org/officeDocument/2006/relationships/slideLayout" Target="../slideLayouts/slideLayout2.xml"/><Relationship Id="rId2" Type="http://schemas.openxmlformats.org/officeDocument/2006/relationships/diagramData" Target="../diagrams/data10.xml"/><Relationship Id="rId9" Type="http://schemas.openxmlformats.org/officeDocument/2006/relationships/audio" Target="../media/audio3.bin"/><Relationship Id="rId3" Type="http://schemas.openxmlformats.org/officeDocument/2006/relationships/diagramLayout" Target="../diagrams/layout10.xml"/><Relationship Id="rId6" Type="http://schemas.microsoft.com/office/2007/relationships/diagramDrawing" Target="../diagrams/drawing10.xml"/></Relationships>
</file>

<file path=ppt/slides/_rels/slide33.xml.rels><?xml version="1.0" encoding="UTF-8" standalone="yes"?>
<Relationships xmlns="http://schemas.openxmlformats.org/package/2006/relationships"><Relationship Id="rId6" Type="http://schemas.openxmlformats.org/officeDocument/2006/relationships/image" Target="../media/image6.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slide" Target="slide24.xml"/><Relationship Id="rId5" Type="http://schemas.openxmlformats.org/officeDocument/2006/relationships/slide" Target="slide14.xml"/></Relationships>
</file>

<file path=ppt/slides/_rels/slide34.xml.rels><?xml version="1.0" encoding="UTF-8" standalone="yes"?>
<Relationships xmlns="http://schemas.openxmlformats.org/package/2006/relationships"><Relationship Id="rId4" Type="http://schemas.openxmlformats.org/officeDocument/2006/relationships/slide" Target="slide3.xml"/><Relationship Id="rId5" Type="http://schemas.openxmlformats.org/officeDocument/2006/relationships/slide" Target="slide2.xml"/><Relationship Id="rId7"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slide" Target="slide14.xml"/><Relationship Id="rId3" Type="http://schemas.openxmlformats.org/officeDocument/2006/relationships/slide" Target="slide35.xml"/><Relationship Id="rId6" Type="http://schemas.openxmlformats.org/officeDocument/2006/relationships/slide" Target="slide25.xml"/></Relationships>
</file>

<file path=ppt/slides/_rels/slide35.xml.rels><?xml version="1.0" encoding="UTF-8" standalone="yes"?>
<Relationships xmlns="http://schemas.openxmlformats.org/package/2006/relationships"><Relationship Id="rId4" Type="http://schemas.openxmlformats.org/officeDocument/2006/relationships/slide" Target="slide34.xml"/><Relationship Id="rId5" Type="http://schemas.openxmlformats.org/officeDocument/2006/relationships/slide" Target="slide2.xml"/><Relationship Id="rId7"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slide" Target="slide37.xml"/><Relationship Id="rId3" Type="http://schemas.openxmlformats.org/officeDocument/2006/relationships/audio" Target="../media/audio2.bin"/><Relationship Id="rId6" Type="http://schemas.openxmlformats.org/officeDocument/2006/relationships/slide" Target="slide25.xml"/></Relationships>
</file>

<file path=ppt/slides/_rels/slide36.xml.rels><?xml version="1.0" encoding="UTF-8" standalone="yes"?>
<Relationships xmlns="http://schemas.openxmlformats.org/package/2006/relationships"><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slide" Target="slide18.xml"/><Relationship Id="rId3" Type="http://schemas.openxmlformats.org/officeDocument/2006/relationships/slide" Target="slide13.xml"/></Relationships>
</file>

<file path=ppt/slides/_rels/slide37.xml.rels><?xml version="1.0" encoding="UTF-8" standalone="yes"?>
<Relationships xmlns="http://schemas.openxmlformats.org/package/2006/relationships"><Relationship Id="rId6" Type="http://schemas.openxmlformats.org/officeDocument/2006/relationships/image" Target="../media/image5.jpe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slide" Target="slide15.xml"/><Relationship Id="rId3" Type="http://schemas.openxmlformats.org/officeDocument/2006/relationships/slide" Target="slide35.xml"/><Relationship Id="rId5" Type="http://schemas.openxmlformats.org/officeDocument/2006/relationships/slide" Target="slide26.xml"/></Relationships>
</file>

<file path=ppt/slides/_rels/slide4.xml.rels><?xml version="1.0" encoding="UTF-8" standalone="yes"?>
<Relationships xmlns="http://schemas.openxmlformats.org/package/2006/relationships"><Relationship Id="rId4" Type="http://schemas.openxmlformats.org/officeDocument/2006/relationships/slide" Target="slide24.xml"/><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4.jpeg"/><Relationship Id="rId5"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slide" Target="slide25.xml"/></Relationships>
</file>

<file path=ppt/slides/_rels/slide6.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slide" Target="slide26.xml"/></Relationships>
</file>

<file path=ppt/slides/_rels/slide7.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slide" Target="slide27.xml"/></Relationships>
</file>

<file path=ppt/slides/_rels/slide8.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slide" Target="slide28.xml"/></Relationships>
</file>

<file path=ppt/slides/_rels/slide9.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slide" Target="slide2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Valdez Youth Court</a:t>
            </a:r>
            <a:endParaRPr lang="en-US" dirty="0"/>
          </a:p>
        </p:txBody>
      </p:sp>
      <p:sp>
        <p:nvSpPr>
          <p:cNvPr id="3" name="Subtitle 2"/>
          <p:cNvSpPr>
            <a:spLocks noGrp="1"/>
          </p:cNvSpPr>
          <p:nvPr>
            <p:ph type="subTitle" idx="1"/>
          </p:nvPr>
        </p:nvSpPr>
        <p:spPr/>
        <p:txBody>
          <a:bodyPr>
            <a:normAutofit/>
          </a:bodyPr>
          <a:lstStyle/>
          <a:p>
            <a:r>
              <a:rPr lang="en-US" sz="3200" dirty="0" smtClean="0"/>
              <a:t>Review for BAR EXAM</a:t>
            </a:r>
            <a:endParaRPr lang="en-US" sz="3200" dirty="0"/>
          </a:p>
        </p:txBody>
      </p:sp>
      <p:sp>
        <p:nvSpPr>
          <p:cNvPr id="4" name="Action Button: Forward or Next 3">
            <a:hlinkClick r:id="" action="ppaction://hlinkshowjump?jump=nextslide" highlightClick="1"/>
          </p:cNvPr>
          <p:cNvSpPr/>
          <p:nvPr/>
        </p:nvSpPr>
        <p:spPr>
          <a:xfrm>
            <a:off x="5241990" y="3943120"/>
            <a:ext cx="3172562" cy="2406454"/>
          </a:xfrm>
          <a:prstGeom prst="actionButtonForwardNext">
            <a:avLst/>
          </a:prstGeom>
          <a:blipFill rotWithShape="1">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1143000"/>
          </a:xfrm>
        </p:spPr>
        <p:txBody>
          <a:bodyPr/>
          <a:lstStyle/>
          <a:p>
            <a:r>
              <a:rPr lang="en-US" dirty="0" smtClean="0"/>
              <a:t>You got it!!!</a:t>
            </a:r>
            <a:endParaRPr lang="en-US" dirty="0"/>
          </a:p>
        </p:txBody>
      </p:sp>
      <p:pic>
        <p:nvPicPr>
          <p:cNvPr id="5" name="Content Placeholder 3"/>
          <p:cNvPicPr>
            <a:picLocks noGrp="1" noChangeAspect="1"/>
          </p:cNvPicPr>
          <p:nvPr>
            <p:ph idx="1"/>
          </p:nvPr>
        </p:nvPicPr>
        <p:blipFill>
          <a:blip r:embed="rId2"/>
          <a:srcRect l="-81416" r="-81416"/>
          <a:stretch>
            <a:fillRect/>
          </a:stretch>
        </p:blipFill>
        <p:spPr>
          <a:xfrm>
            <a:off x="457200" y="1935480"/>
            <a:ext cx="8229600" cy="4389120"/>
          </a:xfrm>
        </p:spPr>
      </p:pic>
      <p:pic>
        <p:nvPicPr>
          <p:cNvPr id="6" name="Picture 5">
            <a:hlinkClick r:id="rId3" action="ppaction://hlinksldjump"/>
          </p:cNvPr>
          <p:cNvPicPr>
            <a:picLocks noChangeAspect="1"/>
          </p:cNvPicPr>
          <p:nvPr/>
        </p:nvPicPr>
        <p:blipFill>
          <a:blip r:embed="rId4"/>
          <a:stretch>
            <a:fillRect/>
          </a:stretch>
        </p:blipFill>
        <p:spPr>
          <a:xfrm>
            <a:off x="7473249" y="704088"/>
            <a:ext cx="913981" cy="952125"/>
          </a:xfrm>
          <a:prstGeom prst="rect">
            <a:avLst/>
          </a:prstGeom>
        </p:spPr>
      </p:pic>
      <p:sp>
        <p:nvSpPr>
          <p:cNvPr id="7" name="TextBox 6"/>
          <p:cNvSpPr txBox="1"/>
          <p:nvPr/>
        </p:nvSpPr>
        <p:spPr>
          <a:xfrm>
            <a:off x="6024630" y="1048545"/>
            <a:ext cx="1448619" cy="338554"/>
          </a:xfrm>
          <a:prstGeom prst="rect">
            <a:avLst/>
          </a:prstGeom>
          <a:noFill/>
        </p:spPr>
        <p:txBody>
          <a:bodyPr wrap="square" rtlCol="0">
            <a:spAutoFit/>
          </a:bodyPr>
          <a:lstStyle/>
          <a:p>
            <a:r>
              <a:rPr lang="en-US" sz="1600" dirty="0" smtClean="0">
                <a:solidFill>
                  <a:schemeClr val="tx2"/>
                </a:solidFill>
                <a:latin typeface="+mj-lt"/>
              </a:rPr>
              <a:t>Back to quiz #7</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1143000"/>
          </a:xfrm>
        </p:spPr>
        <p:txBody>
          <a:bodyPr/>
          <a:lstStyle/>
          <a:p>
            <a:r>
              <a:rPr lang="en-US" dirty="0" smtClean="0"/>
              <a:t>You got it!!!</a:t>
            </a:r>
            <a:endParaRPr lang="en-US" dirty="0"/>
          </a:p>
        </p:txBody>
      </p:sp>
      <p:pic>
        <p:nvPicPr>
          <p:cNvPr id="5" name="Content Placeholder 3"/>
          <p:cNvPicPr>
            <a:picLocks noGrp="1" noChangeAspect="1"/>
          </p:cNvPicPr>
          <p:nvPr>
            <p:ph idx="1"/>
          </p:nvPr>
        </p:nvPicPr>
        <p:blipFill>
          <a:blip r:embed="rId2"/>
          <a:srcRect l="-81416" r="-81416"/>
          <a:stretch>
            <a:fillRect/>
          </a:stretch>
        </p:blipFill>
        <p:spPr>
          <a:xfrm>
            <a:off x="457200" y="1935480"/>
            <a:ext cx="8229600" cy="4389120"/>
          </a:xfrm>
        </p:spPr>
      </p:pic>
      <p:pic>
        <p:nvPicPr>
          <p:cNvPr id="6" name="Picture 5">
            <a:hlinkClick r:id="rId3" action="ppaction://hlinksldjump"/>
          </p:cNvPr>
          <p:cNvPicPr>
            <a:picLocks noChangeAspect="1"/>
          </p:cNvPicPr>
          <p:nvPr/>
        </p:nvPicPr>
        <p:blipFill>
          <a:blip r:embed="rId4"/>
          <a:stretch>
            <a:fillRect/>
          </a:stretch>
        </p:blipFill>
        <p:spPr>
          <a:xfrm>
            <a:off x="7473249" y="704088"/>
            <a:ext cx="913981" cy="952125"/>
          </a:xfrm>
          <a:prstGeom prst="rect">
            <a:avLst/>
          </a:prstGeom>
        </p:spPr>
      </p:pic>
      <p:sp>
        <p:nvSpPr>
          <p:cNvPr id="7" name="TextBox 6"/>
          <p:cNvSpPr txBox="1"/>
          <p:nvPr/>
        </p:nvSpPr>
        <p:spPr>
          <a:xfrm>
            <a:off x="6024630" y="1048545"/>
            <a:ext cx="1448619" cy="338554"/>
          </a:xfrm>
          <a:prstGeom prst="rect">
            <a:avLst/>
          </a:prstGeom>
          <a:noFill/>
        </p:spPr>
        <p:txBody>
          <a:bodyPr wrap="square" rtlCol="0">
            <a:spAutoFit/>
          </a:bodyPr>
          <a:lstStyle/>
          <a:p>
            <a:r>
              <a:rPr lang="en-US" sz="1600" dirty="0" smtClean="0">
                <a:solidFill>
                  <a:schemeClr val="tx2"/>
                </a:solidFill>
                <a:latin typeface="+mj-lt"/>
              </a:rPr>
              <a:t>Back to quiz #8</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1143000"/>
          </a:xfrm>
        </p:spPr>
        <p:txBody>
          <a:bodyPr/>
          <a:lstStyle/>
          <a:p>
            <a:r>
              <a:rPr lang="en-US" dirty="0" smtClean="0"/>
              <a:t>You got it!!!</a:t>
            </a:r>
            <a:endParaRPr lang="en-US" dirty="0"/>
          </a:p>
        </p:txBody>
      </p:sp>
      <p:pic>
        <p:nvPicPr>
          <p:cNvPr id="5" name="Content Placeholder 3"/>
          <p:cNvPicPr>
            <a:picLocks noGrp="1" noChangeAspect="1"/>
          </p:cNvPicPr>
          <p:nvPr>
            <p:ph idx="1"/>
          </p:nvPr>
        </p:nvPicPr>
        <p:blipFill>
          <a:blip r:embed="rId2"/>
          <a:srcRect l="-81416" r="-81416"/>
          <a:stretch>
            <a:fillRect/>
          </a:stretch>
        </p:blipFill>
        <p:spPr>
          <a:xfrm>
            <a:off x="457200" y="1935480"/>
            <a:ext cx="8229600" cy="4389120"/>
          </a:xfrm>
        </p:spPr>
      </p:pic>
      <p:pic>
        <p:nvPicPr>
          <p:cNvPr id="6" name="Picture 5">
            <a:hlinkClick r:id="rId3" action="ppaction://hlinksldjump"/>
          </p:cNvPr>
          <p:cNvPicPr>
            <a:picLocks noChangeAspect="1"/>
          </p:cNvPicPr>
          <p:nvPr/>
        </p:nvPicPr>
        <p:blipFill>
          <a:blip r:embed="rId4"/>
          <a:stretch>
            <a:fillRect/>
          </a:stretch>
        </p:blipFill>
        <p:spPr>
          <a:xfrm>
            <a:off x="7473249" y="704088"/>
            <a:ext cx="913981" cy="952125"/>
          </a:xfrm>
          <a:prstGeom prst="rect">
            <a:avLst/>
          </a:prstGeom>
        </p:spPr>
      </p:pic>
      <p:sp>
        <p:nvSpPr>
          <p:cNvPr id="7" name="TextBox 6"/>
          <p:cNvSpPr txBox="1"/>
          <p:nvPr/>
        </p:nvSpPr>
        <p:spPr>
          <a:xfrm>
            <a:off x="6024630" y="1048545"/>
            <a:ext cx="1448619" cy="338554"/>
          </a:xfrm>
          <a:prstGeom prst="rect">
            <a:avLst/>
          </a:prstGeom>
          <a:noFill/>
        </p:spPr>
        <p:txBody>
          <a:bodyPr wrap="square" rtlCol="0">
            <a:spAutoFit/>
          </a:bodyPr>
          <a:lstStyle/>
          <a:p>
            <a:r>
              <a:rPr lang="en-US" sz="1600" dirty="0" smtClean="0">
                <a:solidFill>
                  <a:schemeClr val="tx2"/>
                </a:solidFill>
                <a:latin typeface="+mj-lt"/>
              </a:rPr>
              <a:t>Back to quiz #9</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FACTORS</a:t>
            </a:r>
            <a:endParaRPr lang="en-US" dirty="0"/>
          </a:p>
        </p:txBody>
      </p:sp>
      <p:sp>
        <p:nvSpPr>
          <p:cNvPr id="3" name="Content Placeholder 2"/>
          <p:cNvSpPr>
            <a:spLocks noGrp="1"/>
          </p:cNvSpPr>
          <p:nvPr>
            <p:ph idx="1"/>
          </p:nvPr>
        </p:nvSpPr>
        <p:spPr/>
        <p:txBody>
          <a:bodyPr>
            <a:normAutofit lnSpcReduction="10000"/>
          </a:bodyPr>
          <a:lstStyle/>
          <a:p>
            <a:pPr marL="514350" indent="-514350">
              <a:buClrTx/>
              <a:buFont typeface="+mj-ea"/>
              <a:buAutoNum type="circleNumDbPlain"/>
            </a:pPr>
            <a:r>
              <a:rPr lang="en-US" sz="2000" dirty="0" smtClean="0"/>
              <a:t>The defendant has no history or similar trouble—reported or unreported—with authorities or police</a:t>
            </a:r>
          </a:p>
          <a:p>
            <a:pPr marL="514350" indent="-514350">
              <a:buClrTx/>
              <a:buFont typeface="+mj-ea"/>
              <a:buAutoNum type="circleNumDbPlain"/>
            </a:pPr>
            <a:r>
              <a:rPr lang="en-US" sz="2000" dirty="0" smtClean="0"/>
              <a:t>The defendant fully admitted the offense upon initial confrontation</a:t>
            </a:r>
          </a:p>
          <a:p>
            <a:pPr marL="514350" indent="-514350">
              <a:buClrTx/>
              <a:buFont typeface="+mj-ea"/>
              <a:buAutoNum type="circleNumDbPlain"/>
            </a:pPr>
            <a:r>
              <a:rPr lang="en-US" sz="2000" dirty="0" smtClean="0"/>
              <a:t>The offense was principally committed by another person</a:t>
            </a:r>
          </a:p>
          <a:p>
            <a:pPr marL="514350" indent="-514350">
              <a:buClrTx/>
              <a:buFont typeface="+mj-ea"/>
              <a:buAutoNum type="circleNumDbPlain"/>
            </a:pPr>
            <a:r>
              <a:rPr lang="en-US" sz="2000" dirty="0" smtClean="0"/>
              <a:t>The defendant was less than 15 years at the time of the offense</a:t>
            </a:r>
          </a:p>
          <a:p>
            <a:pPr marL="514350" indent="-514350">
              <a:buClrTx/>
              <a:buFont typeface="+mj-ea"/>
              <a:buAutoNum type="circleNumDbPlain"/>
            </a:pPr>
            <a:r>
              <a:rPr lang="en-US" sz="2000" dirty="0" smtClean="0"/>
              <a:t>In any assault case—the defendant was provoked by the victim</a:t>
            </a:r>
          </a:p>
          <a:p>
            <a:pPr marL="514350" indent="-514350">
              <a:buClrTx/>
              <a:buFont typeface="+mj-ea"/>
              <a:buAutoNum type="circleNumDbPlain"/>
            </a:pPr>
            <a:r>
              <a:rPr lang="en-US" sz="2000" dirty="0" smtClean="0"/>
              <a:t>The conduct was among the least serious within its class</a:t>
            </a:r>
          </a:p>
          <a:p>
            <a:pPr marL="514350" indent="-514350">
              <a:buClrTx/>
              <a:buFont typeface="+mj-ea"/>
              <a:buAutoNum type="circleNumDbPlain"/>
            </a:pPr>
            <a:r>
              <a:rPr lang="en-US" sz="2000" dirty="0" smtClean="0"/>
              <a:t>The defendant made restitution to any victim before the defendant knew the offense had been reported to authorities</a:t>
            </a:r>
          </a:p>
          <a:p>
            <a:pPr marL="514350" indent="-514350">
              <a:buClrTx/>
              <a:buFont typeface="+mj-ea"/>
              <a:buAutoNum type="circleNumDbPlain"/>
            </a:pPr>
            <a:r>
              <a:rPr lang="en-US" sz="2000" dirty="0" smtClean="0"/>
              <a:t>The defendant assisted authorities to discover the identity and role of others who participated in the offense</a:t>
            </a:r>
          </a:p>
          <a:p>
            <a:pPr marL="514350" indent="-514350">
              <a:buClrTx/>
              <a:buFont typeface="+mj-ea"/>
              <a:buAutoNum type="circleNumDbPlain"/>
            </a:pPr>
            <a:r>
              <a:rPr lang="en-US" sz="2000" dirty="0" smtClean="0"/>
              <a:t>The defendant was influenced or pressured by another </a:t>
            </a:r>
            <a:r>
              <a:rPr lang="en-US" sz="2000" dirty="0" err="1" smtClean="0"/>
              <a:t>youth(s</a:t>
            </a:r>
            <a:r>
              <a:rPr lang="en-US" sz="2000" dirty="0" smtClean="0"/>
              <a:t>) to commit the offense</a:t>
            </a:r>
          </a:p>
          <a:p>
            <a:pPr marL="514350" indent="-514350">
              <a:buClrTx/>
              <a:buFont typeface="+mj-ea"/>
              <a:buAutoNum type="circleNumDbPlain"/>
            </a:pPr>
            <a:endParaRPr lang="en-US" dirty="0"/>
          </a:p>
        </p:txBody>
      </p:sp>
      <p:sp>
        <p:nvSpPr>
          <p:cNvPr id="4" name="Action Button: Home 3">
            <a:hlinkClick r:id="rId2" action="ppaction://hlinksldjump" highlightClick="1"/>
          </p:cNvPr>
          <p:cNvSpPr/>
          <p:nvPr/>
        </p:nvSpPr>
        <p:spPr>
          <a:xfrm>
            <a:off x="7899942" y="1255300"/>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hlinkClick r:id="rId3" action="ppaction://hlinksldjump"/>
          </p:cNvPr>
          <p:cNvPicPr>
            <a:picLocks noChangeAspect="1"/>
          </p:cNvPicPr>
          <p:nvPr/>
        </p:nvPicPr>
        <p:blipFill>
          <a:blip r:embed="rId4"/>
          <a:stretch>
            <a:fillRect/>
          </a:stretch>
        </p:blipFill>
        <p:spPr>
          <a:xfrm>
            <a:off x="6635647" y="704088"/>
            <a:ext cx="913981" cy="952125"/>
          </a:xfrm>
          <a:prstGeom prst="rect">
            <a:avLst/>
          </a:prstGeom>
        </p:spPr>
      </p:pic>
      <p:sp>
        <p:nvSpPr>
          <p:cNvPr id="6" name="TextBox 5"/>
          <p:cNvSpPr txBox="1"/>
          <p:nvPr/>
        </p:nvSpPr>
        <p:spPr>
          <a:xfrm>
            <a:off x="4960443" y="709991"/>
            <a:ext cx="1675204" cy="338554"/>
          </a:xfrm>
          <a:prstGeom prst="rect">
            <a:avLst/>
          </a:prstGeom>
          <a:noFill/>
        </p:spPr>
        <p:txBody>
          <a:bodyPr wrap="square" rtlCol="0">
            <a:spAutoFit/>
          </a:bodyPr>
          <a:lstStyle/>
          <a:p>
            <a:r>
              <a:rPr lang="en-US" sz="1600" dirty="0" smtClean="0">
                <a:solidFill>
                  <a:schemeClr val="tx2"/>
                </a:solidFill>
                <a:latin typeface="+mj-lt"/>
              </a:rPr>
              <a:t>Go to quiz #8</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a:xfrm>
            <a:off x="457200" y="1935480"/>
            <a:ext cx="8229600" cy="3824132"/>
          </a:xfrm>
        </p:spPr>
        <p:txBody>
          <a:bodyPr>
            <a:normAutofit lnSpcReduction="10000"/>
          </a:bodyPr>
          <a:lstStyle/>
          <a:p>
            <a:r>
              <a:rPr lang="en-US" sz="1946" dirty="0" smtClean="0"/>
              <a:t>By law, members of VYC must keep ALL details about the case CONFIDENTIAL including the defendant’s name and facts of the case.</a:t>
            </a:r>
          </a:p>
          <a:p>
            <a:r>
              <a:rPr lang="en-US" sz="1946" dirty="0" smtClean="0"/>
              <a:t>VYC defense attorneys have “attorney-client privilege.”  No one, not even the judge, can make them disclose this confidential information about the defendant.  </a:t>
            </a:r>
          </a:p>
          <a:p>
            <a:r>
              <a:rPr lang="en-US" sz="1946" dirty="0" smtClean="0"/>
              <a:t>There are 2 exceptions to this “privileged information” rule:  if the defendant tells the attorneys that he/she will commit a future crime OR plans to commit perjury (lying under oath in the courtroom)</a:t>
            </a:r>
          </a:p>
          <a:p>
            <a:r>
              <a:rPr lang="en-US" sz="1946" dirty="0" smtClean="0"/>
              <a:t>If VYC members are unsure whether they should disclose confidential information, they need to ask ONLY the VYC legal advisor.</a:t>
            </a:r>
          </a:p>
          <a:p>
            <a:r>
              <a:rPr lang="en-US" sz="1946" dirty="0" smtClean="0"/>
              <a:t>The prosecuting attorneys are NOT allowed to talk to the defendant UNLESS the defense attorneys are present.</a:t>
            </a:r>
          </a:p>
          <a:p>
            <a:endParaRPr lang="en-US" sz="2800" dirty="0" smtClean="0"/>
          </a:p>
          <a:p>
            <a:endParaRPr lang="en-US" sz="2800" dirty="0" smtClean="0"/>
          </a:p>
          <a:p>
            <a:endParaRPr lang="en-US" sz="2800" dirty="0" smtClean="0"/>
          </a:p>
          <a:p>
            <a:endParaRPr lang="en-US" sz="2800" dirty="0" smtClean="0"/>
          </a:p>
          <a:p>
            <a:endParaRPr lang="en-US" dirty="0"/>
          </a:p>
        </p:txBody>
      </p:sp>
      <p:sp>
        <p:nvSpPr>
          <p:cNvPr id="4" name="Action Button: Home 3">
            <a:hlinkClick r:id="rId2" action="ppaction://hlinksldjump" highlightClick="1"/>
          </p:cNvPr>
          <p:cNvSpPr/>
          <p:nvPr/>
        </p:nvSpPr>
        <p:spPr>
          <a:xfrm>
            <a:off x="7899942" y="1255300"/>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hlinkClick r:id="rId3" action="ppaction://hlinksldjump"/>
          </p:cNvPr>
          <p:cNvPicPr>
            <a:picLocks noChangeAspect="1"/>
          </p:cNvPicPr>
          <p:nvPr/>
        </p:nvPicPr>
        <p:blipFill>
          <a:blip r:embed="rId4"/>
          <a:stretch>
            <a:fillRect/>
          </a:stretch>
        </p:blipFill>
        <p:spPr>
          <a:xfrm>
            <a:off x="6748939" y="1032471"/>
            <a:ext cx="913981" cy="952125"/>
          </a:xfrm>
          <a:prstGeom prst="rect">
            <a:avLst/>
          </a:prstGeom>
        </p:spPr>
      </p:pic>
      <p:sp>
        <p:nvSpPr>
          <p:cNvPr id="6" name="TextBox 5"/>
          <p:cNvSpPr txBox="1"/>
          <p:nvPr/>
        </p:nvSpPr>
        <p:spPr>
          <a:xfrm>
            <a:off x="5319812" y="1508534"/>
            <a:ext cx="1429128" cy="338554"/>
          </a:xfrm>
          <a:prstGeom prst="rect">
            <a:avLst/>
          </a:prstGeom>
          <a:noFill/>
        </p:spPr>
        <p:txBody>
          <a:bodyPr wrap="square" rtlCol="0">
            <a:spAutoFit/>
          </a:bodyPr>
          <a:lstStyle/>
          <a:p>
            <a:r>
              <a:rPr lang="en-US" sz="1600" dirty="0" smtClean="0">
                <a:solidFill>
                  <a:schemeClr val="tx2"/>
                </a:solidFill>
                <a:latin typeface="+mj-lt"/>
              </a:rPr>
              <a:t>Go to quiz #1</a:t>
            </a:r>
            <a:endParaRPr lang="en-US" sz="1600" dirty="0">
              <a:solidFill>
                <a:schemeClr val="tx2"/>
              </a:solidFill>
              <a:latin typeface="+mj-lt"/>
            </a:endParaRPr>
          </a:p>
        </p:txBody>
      </p:sp>
      <p:sp>
        <p:nvSpPr>
          <p:cNvPr id="7" name="TextBox 6"/>
          <p:cNvSpPr txBox="1"/>
          <p:nvPr/>
        </p:nvSpPr>
        <p:spPr>
          <a:xfrm>
            <a:off x="1328962" y="5877884"/>
            <a:ext cx="2155873" cy="369332"/>
          </a:xfrm>
          <a:prstGeom prst="rect">
            <a:avLst/>
          </a:prstGeom>
          <a:noFill/>
        </p:spPr>
        <p:txBody>
          <a:bodyPr wrap="square" rtlCol="0">
            <a:spAutoFit/>
          </a:bodyPr>
          <a:lstStyle/>
          <a:p>
            <a:r>
              <a:rPr lang="en-US" dirty="0" smtClean="0">
                <a:solidFill>
                  <a:schemeClr val="accent1"/>
                </a:solidFill>
              </a:rPr>
              <a:t>To review ETHICS</a:t>
            </a:r>
          </a:p>
        </p:txBody>
      </p:sp>
      <p:pic>
        <p:nvPicPr>
          <p:cNvPr id="8" name="Content Placeholder 5">
            <a:hlinkClick r:id="rId5" action="ppaction://hlinksldjump"/>
          </p:cNvPr>
          <p:cNvPicPr>
            <a:picLocks noChangeAspect="1"/>
          </p:cNvPicPr>
          <p:nvPr/>
        </p:nvPicPr>
        <p:blipFill>
          <a:blip r:embed="rId6"/>
          <a:srcRect t="-6657" b="-6657"/>
          <a:stretch>
            <a:fillRect/>
          </a:stretch>
        </p:blipFill>
        <p:spPr>
          <a:xfrm>
            <a:off x="3702370" y="5877884"/>
            <a:ext cx="787998" cy="4202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MIND</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Every crime includes at least 2 elements: conduct and state of mind.  Conduct means that the defendant has acted in a criminal way or failed to act when there is a duty to act.  There is no law again just THINKING criminal thoughts;  there must be CONDUCT for it to be a crime.</a:t>
            </a:r>
          </a:p>
          <a:p>
            <a:r>
              <a:rPr lang="en-US" sz="2000" dirty="0" smtClean="0"/>
              <a:t>State of mind defines what the defendant was thinking at the time </a:t>
            </a:r>
            <a:r>
              <a:rPr lang="en-US" sz="2000" dirty="0" err="1" smtClean="0"/>
              <a:t>s</a:t>
            </a:r>
            <a:r>
              <a:rPr lang="en-US" sz="2000" dirty="0" smtClean="0"/>
              <a:t>/he committed the criminal act.</a:t>
            </a:r>
          </a:p>
          <a:p>
            <a:r>
              <a:rPr lang="en-US" sz="2000" dirty="0" smtClean="0"/>
              <a:t>Intent= wanting something to happen</a:t>
            </a:r>
          </a:p>
          <a:p>
            <a:r>
              <a:rPr lang="en-US" sz="2000" dirty="0" smtClean="0"/>
              <a:t>Knowledge= knowing that something will happen as a result of a specific action</a:t>
            </a:r>
          </a:p>
          <a:p>
            <a:r>
              <a:rPr lang="en-US" sz="2000" dirty="0" smtClean="0"/>
              <a:t>Recklessness= consciously doing something which involves a great risk to oneself or to others</a:t>
            </a:r>
          </a:p>
          <a:p>
            <a:r>
              <a:rPr lang="en-US" sz="2000" dirty="0" smtClean="0"/>
              <a:t>Negligence= failure to do something that a person exercising ordinary care would have done</a:t>
            </a:r>
          </a:p>
          <a:p>
            <a:endParaRPr lang="en-US" dirty="0"/>
          </a:p>
        </p:txBody>
      </p:sp>
      <p:sp>
        <p:nvSpPr>
          <p:cNvPr id="4" name="Action Button: Home 3">
            <a:hlinkClick r:id="rId2" action="ppaction://hlinksldjump" highlightClick="1"/>
          </p:cNvPr>
          <p:cNvSpPr/>
          <p:nvPr/>
        </p:nvSpPr>
        <p:spPr>
          <a:xfrm>
            <a:off x="7899942" y="1255300"/>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hlinkClick r:id="rId3" action="ppaction://hlinksldjump"/>
          </p:cNvPr>
          <p:cNvPicPr>
            <a:picLocks noChangeAspect="1"/>
          </p:cNvPicPr>
          <p:nvPr/>
        </p:nvPicPr>
        <p:blipFill>
          <a:blip r:embed="rId4"/>
          <a:stretch>
            <a:fillRect/>
          </a:stretch>
        </p:blipFill>
        <p:spPr>
          <a:xfrm>
            <a:off x="6748939" y="1032471"/>
            <a:ext cx="913981" cy="952125"/>
          </a:xfrm>
          <a:prstGeom prst="rect">
            <a:avLst/>
          </a:prstGeom>
        </p:spPr>
      </p:pic>
      <p:sp>
        <p:nvSpPr>
          <p:cNvPr id="6" name="TextBox 5"/>
          <p:cNvSpPr txBox="1"/>
          <p:nvPr/>
        </p:nvSpPr>
        <p:spPr>
          <a:xfrm>
            <a:off x="5319812" y="1032471"/>
            <a:ext cx="1429128" cy="338554"/>
          </a:xfrm>
          <a:prstGeom prst="rect">
            <a:avLst/>
          </a:prstGeom>
          <a:noFill/>
        </p:spPr>
        <p:txBody>
          <a:bodyPr wrap="square" rtlCol="0">
            <a:spAutoFit/>
          </a:bodyPr>
          <a:lstStyle/>
          <a:p>
            <a:r>
              <a:rPr lang="en-US" sz="1600" dirty="0" smtClean="0">
                <a:solidFill>
                  <a:schemeClr val="tx2"/>
                </a:solidFill>
                <a:latin typeface="+mj-lt"/>
              </a:rPr>
              <a:t>Go to quiz #9</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CRIME ON VICTIM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Restorative justice is a philosophy for addressing crime.  This approach focuses on repairing harm and rebuilding relationships through a process that involves victims, offenders and the community in an active and respectful way.  </a:t>
            </a:r>
          </a:p>
          <a:p>
            <a:r>
              <a:rPr lang="en-US" dirty="0" smtClean="0"/>
              <a:t>Victims of crimes may experience varying levels of emotions.  Often they feel disbelief, shock, numbness, anger, frustration, fear and apprehension. </a:t>
            </a:r>
          </a:p>
          <a:p>
            <a:r>
              <a:rPr lang="en-US" dirty="0" smtClean="0"/>
              <a:t>Community based victim service groups like AVV offer a variety of services to victims and co-victims, including traumatic grief counseling.</a:t>
            </a:r>
          </a:p>
          <a:p>
            <a:r>
              <a:rPr lang="en-US" dirty="0" smtClean="0"/>
              <a:t>Click </a:t>
            </a:r>
            <a:r>
              <a:rPr lang="en-US" dirty="0" smtClean="0">
                <a:hlinkClick r:id="rId2" action="ppaction://hlinksldjump"/>
              </a:rPr>
              <a:t>here</a:t>
            </a:r>
            <a:r>
              <a:rPr lang="en-US" dirty="0" smtClean="0"/>
              <a:t> to review the Victim Impact Statement </a:t>
            </a:r>
            <a:endParaRPr lang="en-US" dirty="0"/>
          </a:p>
        </p:txBody>
      </p:sp>
      <p:sp>
        <p:nvSpPr>
          <p:cNvPr id="4" name="Action Button: Home 3">
            <a:hlinkClick r:id="rId3" action="ppaction://hlinksldjump" highlightClick="1"/>
          </p:cNvPr>
          <p:cNvSpPr/>
          <p:nvPr/>
        </p:nvSpPr>
        <p:spPr>
          <a:xfrm>
            <a:off x="7899943" y="363998"/>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 IMPACT STATEMENT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VYC office mails this statement to individual victims in every VYC case.  </a:t>
            </a:r>
          </a:p>
          <a:p>
            <a:r>
              <a:rPr lang="en-US" dirty="0" smtClean="0"/>
              <a:t>This statement allows victims to tell the judges in writing how the crime affected them and their family</a:t>
            </a:r>
          </a:p>
          <a:p>
            <a:r>
              <a:rPr lang="en-US" dirty="0" smtClean="0"/>
              <a:t>This statement allows the victims to ask for restitution (money that the defendant must repay to the victim for damage caused by the crime) and any other important information that the victim would like the judges to hear before they sentence the defendant</a:t>
            </a:r>
          </a:p>
          <a:p>
            <a:r>
              <a:rPr lang="en-US" dirty="0" smtClean="0"/>
              <a:t>The prosecuting attorneys read the victim impact statement in court and ask for restitution, if applicable to the case.  </a:t>
            </a:r>
          </a:p>
          <a:p>
            <a:r>
              <a:rPr lang="en-US" dirty="0" smtClean="0"/>
              <a:t>Victims are informed of the court date and may choose to attend the sentencing hearing.  They are informed of the outcome of the VYC sentencing hearing.</a:t>
            </a:r>
          </a:p>
        </p:txBody>
      </p:sp>
      <p:sp>
        <p:nvSpPr>
          <p:cNvPr id="4" name="Action Button: Home 3">
            <a:hlinkClick r:id="rId2" action="ppaction://hlinksldjump" highlightClick="1"/>
          </p:cNvPr>
          <p:cNvSpPr/>
          <p:nvPr/>
        </p:nvSpPr>
        <p:spPr>
          <a:xfrm>
            <a:off x="7899942" y="1255300"/>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AGGRAVATING FACTORS</a:t>
            </a:r>
            <a:endParaRPr lang="en-US" dirty="0"/>
          </a:p>
        </p:txBody>
      </p:sp>
      <p:sp>
        <p:nvSpPr>
          <p:cNvPr id="3" name="Content Placeholder 2"/>
          <p:cNvSpPr>
            <a:spLocks noGrp="1"/>
          </p:cNvSpPr>
          <p:nvPr>
            <p:ph idx="1"/>
          </p:nvPr>
        </p:nvSpPr>
        <p:spPr/>
        <p:txBody>
          <a:bodyPr>
            <a:normAutofit lnSpcReduction="10000"/>
          </a:bodyPr>
          <a:lstStyle/>
          <a:p>
            <a:pPr marL="514350" indent="-514350">
              <a:buClrTx/>
              <a:buFont typeface="+mj-ea"/>
              <a:buAutoNum type="circleNumDbPlain"/>
            </a:pPr>
            <a:r>
              <a:rPr lang="en-US" sz="1200" dirty="0" smtClean="0"/>
              <a:t>A person suffered physical injury as a result of the defendant’s conduct</a:t>
            </a:r>
          </a:p>
          <a:p>
            <a:pPr marL="514350" indent="-514350">
              <a:buClrTx/>
              <a:buFont typeface="+mj-ea"/>
              <a:buAutoNum type="circleNumDbPlain"/>
            </a:pPr>
            <a:r>
              <a:rPr lang="en-US" sz="1200" dirty="0" smtClean="0"/>
              <a:t>The defendant was a leader of a group who committed the offense</a:t>
            </a:r>
          </a:p>
          <a:p>
            <a:pPr marL="514350" indent="-514350">
              <a:buClrTx/>
              <a:buFont typeface="+mj-ea"/>
              <a:buAutoNum type="circleNumDbPlain"/>
            </a:pPr>
            <a:r>
              <a:rPr lang="en-US" sz="1200" dirty="0" smtClean="0"/>
              <a:t>The defendant possessed a dangerous instrument during the offense</a:t>
            </a:r>
          </a:p>
          <a:p>
            <a:pPr marL="514350" indent="-514350">
              <a:buClrTx/>
              <a:buFont typeface="+mj-ea"/>
              <a:buAutoNum type="circleNumDbPlain"/>
            </a:pPr>
            <a:r>
              <a:rPr lang="en-US" sz="1200" dirty="0" smtClean="0"/>
              <a:t>The defendant committed an assault offense against someone who was physically weaker than he/she</a:t>
            </a:r>
          </a:p>
          <a:p>
            <a:pPr marL="514350" indent="-514350">
              <a:buClrTx/>
              <a:buFont typeface="+mj-ea"/>
              <a:buAutoNum type="circleNumDbPlain"/>
            </a:pPr>
            <a:r>
              <a:rPr lang="en-US" sz="1200" dirty="0" smtClean="0"/>
              <a:t>The defendant’s conduct created a risk/injury to two or more persons</a:t>
            </a:r>
          </a:p>
          <a:p>
            <a:pPr marL="514350" indent="-514350">
              <a:buClrTx/>
              <a:buFont typeface="+mj-ea"/>
              <a:buAutoNum type="circleNumDbPlain"/>
            </a:pPr>
            <a:r>
              <a:rPr lang="en-US" sz="1200" dirty="0" smtClean="0"/>
              <a:t>The defendant has a past history of prior similar offenses, whether or not they were reported to the police</a:t>
            </a:r>
          </a:p>
          <a:p>
            <a:pPr marL="514350" indent="-514350">
              <a:buClrTx/>
              <a:buFont typeface="+mj-ea"/>
              <a:buAutoNum type="circleNumDbPlain"/>
            </a:pPr>
            <a:r>
              <a:rPr lang="en-US" sz="1200" dirty="0" smtClean="0"/>
              <a:t>The offense had more than one victim</a:t>
            </a:r>
          </a:p>
          <a:p>
            <a:pPr marL="514350" indent="-514350">
              <a:buClrTx/>
              <a:buFont typeface="+mj-ea"/>
              <a:buAutoNum type="circleNumDbPlain"/>
            </a:pPr>
            <a:r>
              <a:rPr lang="en-US" sz="1200" dirty="0" smtClean="0"/>
              <a:t>The conduct was the most serious type of offense within its class</a:t>
            </a:r>
          </a:p>
          <a:p>
            <a:pPr marL="514350" indent="-514350">
              <a:buClrTx/>
              <a:buFont typeface="+mj-ea"/>
              <a:buAutoNum type="circleNumDbPlain"/>
            </a:pPr>
            <a:r>
              <a:rPr lang="en-US" sz="1200" dirty="0" smtClean="0"/>
              <a:t>The offense was committed against someone within the defendant’s household family or residential social group</a:t>
            </a:r>
          </a:p>
          <a:p>
            <a:pPr marL="514350" indent="-514350">
              <a:buClrTx/>
              <a:buFont typeface="+mj-ea"/>
              <a:buAutoNum type="circleNumDbPlain"/>
            </a:pPr>
            <a:r>
              <a:rPr lang="en-US" sz="1200" dirty="0" smtClean="0"/>
              <a:t>The defendant was 16 years of age or older at the time of the offense</a:t>
            </a:r>
          </a:p>
          <a:p>
            <a:pPr marL="514350" indent="-514350">
              <a:buClrTx/>
              <a:buFont typeface="+mj-ea"/>
              <a:buAutoNum type="circleNumDbPlain"/>
            </a:pPr>
            <a:r>
              <a:rPr lang="en-US" sz="1200" dirty="0" smtClean="0"/>
              <a:t>The defendant was accompanied by another person, and the defendant influenced the other person to participate in the wrongful conduct</a:t>
            </a:r>
          </a:p>
          <a:p>
            <a:pPr marL="514350" indent="-514350">
              <a:buClrTx/>
              <a:buFont typeface="+mj-ea"/>
              <a:buAutoNum type="circleNumDbPlain"/>
            </a:pPr>
            <a:r>
              <a:rPr lang="en-US" sz="1200" dirty="0" smtClean="0"/>
              <a:t>If a burglary or criminal trespass offense—the building was occupied</a:t>
            </a:r>
          </a:p>
          <a:p>
            <a:pPr marL="514350" indent="-514350">
              <a:buClrTx/>
              <a:buFont typeface="+mj-ea"/>
              <a:buAutoNum type="circleNumDbPlain"/>
            </a:pPr>
            <a:r>
              <a:rPr lang="en-US" sz="1200" dirty="0" smtClean="0"/>
              <a:t>The crime was committed after curfew</a:t>
            </a:r>
          </a:p>
          <a:p>
            <a:pPr marL="514350" indent="-514350">
              <a:buClrTx/>
              <a:buFont typeface="+mj-ea"/>
              <a:buAutoNum type="circleNumDbPlain"/>
            </a:pPr>
            <a:r>
              <a:rPr lang="en-US" sz="1200" dirty="0" smtClean="0"/>
              <a:t>The defendant committed the offense as a means to generate money</a:t>
            </a:r>
          </a:p>
          <a:p>
            <a:pPr marL="514350" indent="-514350">
              <a:buClrTx/>
              <a:buFont typeface="+mj-ea"/>
              <a:buAutoNum type="circleNumDbPlain"/>
            </a:pPr>
            <a:r>
              <a:rPr lang="en-US" sz="1200" dirty="0" smtClean="0"/>
              <a:t>Premeditation, planning to commit an offense in a reasonable time period prior to the act, with the intent to commit the offense</a:t>
            </a:r>
          </a:p>
          <a:p>
            <a:pPr marL="514350" indent="-514350">
              <a:buClrTx/>
              <a:buFont typeface="+mj-ea"/>
              <a:buAutoNum type="circleNumDbPlain"/>
            </a:pPr>
            <a:r>
              <a:rPr lang="en-US" sz="1200" dirty="0" smtClean="0"/>
              <a:t>The defendant was truant from school at the time of the offense</a:t>
            </a:r>
          </a:p>
          <a:p>
            <a:pPr marL="514350" indent="-514350">
              <a:buClrTx/>
              <a:buFont typeface="+mj-ea"/>
              <a:buAutoNum type="circleNumDbPlain"/>
            </a:pPr>
            <a:r>
              <a:rPr lang="en-US" sz="1200" dirty="0" smtClean="0"/>
              <a:t>The defendant was hostile in his/her actions verbally or physically toward an identified authority figure</a:t>
            </a:r>
          </a:p>
          <a:p>
            <a:pPr marL="514350" indent="-514350">
              <a:buClrTx/>
              <a:buFont typeface="+mj-ea"/>
              <a:buAutoNum type="circleNumDbPlain"/>
            </a:pPr>
            <a:r>
              <a:rPr lang="en-US" sz="1200" dirty="0" smtClean="0"/>
              <a:t>The defendant ingested or planned to ingest alcohol or any controlled substance, either at or near the time of the offense</a:t>
            </a:r>
          </a:p>
          <a:p>
            <a:pPr marL="514350" indent="-514350">
              <a:buClrTx/>
              <a:buFont typeface="+mj-ea"/>
              <a:buAutoNum type="circleNumDbPlain"/>
            </a:pPr>
            <a:endParaRPr lang="en-US" sz="1200" dirty="0" smtClean="0"/>
          </a:p>
          <a:p>
            <a:pPr marL="514350" indent="-514350">
              <a:buClrTx/>
              <a:buNone/>
            </a:pPr>
            <a:endParaRPr lang="en-US" sz="1600" dirty="0" smtClean="0"/>
          </a:p>
          <a:p>
            <a:pPr marL="514350" indent="-514350">
              <a:buClrTx/>
              <a:buFont typeface="+mj-ea"/>
              <a:buAutoNum type="circleNumDbPlain"/>
            </a:pPr>
            <a:endParaRPr lang="en-US" sz="1800" dirty="0"/>
          </a:p>
        </p:txBody>
      </p:sp>
      <p:sp>
        <p:nvSpPr>
          <p:cNvPr id="4" name="Action Button: Home 3">
            <a:hlinkClick r:id="rId2" action="ppaction://hlinksldjump" highlightClick="1"/>
          </p:cNvPr>
          <p:cNvSpPr/>
          <p:nvPr/>
        </p:nvSpPr>
        <p:spPr>
          <a:xfrm>
            <a:off x="7899942" y="1255300"/>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hlinkClick r:id="rId3" action="ppaction://hlinksldjump"/>
          </p:cNvPr>
          <p:cNvPicPr>
            <a:picLocks noChangeAspect="1"/>
          </p:cNvPicPr>
          <p:nvPr/>
        </p:nvPicPr>
        <p:blipFill>
          <a:blip r:embed="rId4"/>
          <a:stretch>
            <a:fillRect/>
          </a:stretch>
        </p:blipFill>
        <p:spPr>
          <a:xfrm>
            <a:off x="6985961" y="303175"/>
            <a:ext cx="913981" cy="952125"/>
          </a:xfrm>
          <a:prstGeom prst="rect">
            <a:avLst/>
          </a:prstGeom>
        </p:spPr>
      </p:pic>
      <p:sp>
        <p:nvSpPr>
          <p:cNvPr id="6" name="TextBox 5"/>
          <p:cNvSpPr txBox="1"/>
          <p:nvPr/>
        </p:nvSpPr>
        <p:spPr>
          <a:xfrm>
            <a:off x="5310757" y="709991"/>
            <a:ext cx="1675204" cy="338554"/>
          </a:xfrm>
          <a:prstGeom prst="rect">
            <a:avLst/>
          </a:prstGeom>
          <a:noFill/>
        </p:spPr>
        <p:txBody>
          <a:bodyPr wrap="square" rtlCol="0">
            <a:spAutoFit/>
          </a:bodyPr>
          <a:lstStyle/>
          <a:p>
            <a:r>
              <a:rPr lang="en-US" sz="1600" dirty="0" smtClean="0">
                <a:solidFill>
                  <a:schemeClr val="tx2"/>
                </a:solidFill>
                <a:latin typeface="+mj-lt"/>
              </a:rPr>
              <a:t>Go to quiz #8</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COURTROOM PROCEDURES</a:t>
            </a:r>
            <a:endParaRPr lang="en-US" dirty="0"/>
          </a:p>
        </p:txBody>
      </p:sp>
      <p:sp>
        <p:nvSpPr>
          <p:cNvPr id="3" name="Content Placeholder 2"/>
          <p:cNvSpPr>
            <a:spLocks noGrp="1"/>
          </p:cNvSpPr>
          <p:nvPr>
            <p:ph idx="1"/>
          </p:nvPr>
        </p:nvSpPr>
        <p:spPr>
          <a:xfrm>
            <a:off x="457200" y="1935480"/>
            <a:ext cx="8229600" cy="4389120"/>
          </a:xfrm>
        </p:spPr>
        <p:txBody>
          <a:bodyPr>
            <a:normAutofit/>
          </a:bodyPr>
          <a:lstStyle/>
          <a:p>
            <a:r>
              <a:rPr lang="en-US" sz="1600" dirty="0" smtClean="0"/>
              <a:t>Click </a:t>
            </a:r>
            <a:r>
              <a:rPr lang="en-US" sz="1600" dirty="0" smtClean="0">
                <a:hlinkClick r:id="rId2" action="ppaction://hlinksldjump"/>
              </a:rPr>
              <a:t>here</a:t>
            </a:r>
            <a:r>
              <a:rPr lang="en-US" sz="1600" dirty="0" smtClean="0"/>
              <a:t> to review how to prepare the defendant for the sentencing hearing</a:t>
            </a:r>
          </a:p>
          <a:p>
            <a:r>
              <a:rPr lang="en-US" sz="1600" dirty="0" smtClean="0"/>
              <a:t>Summary of court procedures: The </a:t>
            </a:r>
            <a:r>
              <a:rPr lang="en-US" sz="1600" dirty="0" err="1" smtClean="0"/>
              <a:t>baliff</a:t>
            </a:r>
            <a:r>
              <a:rPr lang="en-US" sz="1600" dirty="0" smtClean="0"/>
              <a:t> begins court by saying “all rise” and the judges enter. The defendant and attorneys are identified.  The defendant answers whether he/she signed the “guilty” or “no-contest” agreement voluntarily and willingly.  A judge reads the charges.  The prosecutor presents a probable cause statement (facts of the case, witnesses, evidence) and asks whether the defendant understands the charges against them.  The prosecution can present a </a:t>
            </a:r>
            <a:r>
              <a:rPr lang="en-US" sz="1600" dirty="0" smtClean="0">
                <a:hlinkClick r:id="rId3" action="ppaction://hlinksldjump"/>
              </a:rPr>
              <a:t>victim impact statement </a:t>
            </a:r>
            <a:r>
              <a:rPr lang="en-US" sz="1600" dirty="0" smtClean="0"/>
              <a:t>.  The prosecution recommends a sentence using </a:t>
            </a:r>
            <a:r>
              <a:rPr lang="en-US" sz="1600" dirty="0" smtClean="0">
                <a:hlinkClick r:id="rId4" action="ppaction://hlinksldjump"/>
              </a:rPr>
              <a:t>aggravating factors</a:t>
            </a:r>
            <a:r>
              <a:rPr lang="en-US" sz="1600" dirty="0" smtClean="0"/>
              <a:t>. </a:t>
            </a:r>
          </a:p>
          <a:p>
            <a:r>
              <a:rPr lang="en-US" sz="1600" dirty="0" smtClean="0"/>
              <a:t>The defense presents biographical information about the defendant which emphasizes positive qualities.  The defense can present a “letter of recommendation” for the defendant.  The defense recommends a sentence using </a:t>
            </a:r>
            <a:r>
              <a:rPr lang="en-US" sz="1600" dirty="0" smtClean="0">
                <a:hlinkClick r:id="rId5" action="ppaction://hlinksldjump"/>
              </a:rPr>
              <a:t>mitigating factors</a:t>
            </a:r>
            <a:r>
              <a:rPr lang="en-US" sz="1600" dirty="0" smtClean="0"/>
              <a:t>.  </a:t>
            </a:r>
          </a:p>
          <a:p>
            <a:r>
              <a:rPr lang="en-US" sz="1600" dirty="0" smtClean="0"/>
              <a:t>The defendant is allowed to make a statement, then the judges announce that the court is “in recess.”  The judges will not hold it against the defendant if he/ she chooses to not make a statement.  Everyone stays in the courtroom while the judges leave and determine the sentence. When the judges are ready, the </a:t>
            </a:r>
            <a:r>
              <a:rPr lang="en-US" sz="1600" dirty="0" err="1" smtClean="0"/>
              <a:t>baliff</a:t>
            </a:r>
            <a:r>
              <a:rPr lang="en-US" sz="1600" dirty="0" smtClean="0"/>
              <a:t> resumes court by saying “all rise” and the judges enter.   They explain their sentence.  The defendant has the right to appeal the sentence within 5 business days.</a:t>
            </a:r>
          </a:p>
          <a:p>
            <a:endParaRPr lang="en-US" sz="2000" dirty="0"/>
          </a:p>
        </p:txBody>
      </p:sp>
      <p:sp>
        <p:nvSpPr>
          <p:cNvPr id="4" name="Action Button: Home 3">
            <a:hlinkClick r:id="rId6" action="ppaction://hlinksldjump" highlightClick="1"/>
          </p:cNvPr>
          <p:cNvSpPr/>
          <p:nvPr/>
        </p:nvSpPr>
        <p:spPr>
          <a:xfrm>
            <a:off x="7899942" y="1255300"/>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Welcome to the Bar Exam review!</a:t>
            </a:r>
            <a:endParaRPr lang="en-US" dirty="0">
              <a:solidFill>
                <a:schemeClr val="accent1"/>
              </a:solidFill>
            </a:endParaRPr>
          </a:p>
        </p:txBody>
      </p:sp>
      <p:graphicFrame>
        <p:nvGraphicFramePr>
          <p:cNvPr id="4" name="Content Placeholder 3"/>
          <p:cNvGraphicFramePr>
            <a:graphicFrameLocks noGrp="1"/>
          </p:cNvGraphicFramePr>
          <p:nvPr>
            <p:ph idx="1"/>
          </p:nvPr>
        </p:nvGraphicFramePr>
        <p:xfrm>
          <a:off x="1398981" y="3956980"/>
          <a:ext cx="5945671" cy="237150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94013" y="1827634"/>
            <a:ext cx="7127424" cy="1846659"/>
          </a:xfrm>
          <a:prstGeom prst="rect">
            <a:avLst/>
          </a:prstGeom>
          <a:noFill/>
        </p:spPr>
        <p:txBody>
          <a:bodyPr wrap="square" rtlCol="0">
            <a:spAutoFit/>
          </a:bodyPr>
          <a:lstStyle/>
          <a:p>
            <a:r>
              <a:rPr lang="en-US" sz="2400" dirty="0" smtClean="0">
                <a:solidFill>
                  <a:schemeClr val="accent1"/>
                </a:solidFill>
              </a:rPr>
              <a:t>Goals:</a:t>
            </a:r>
          </a:p>
          <a:p>
            <a:pPr>
              <a:buFont typeface="Wingdings" charset="2"/>
              <a:buChar char="q"/>
            </a:pPr>
            <a:r>
              <a:rPr lang="en-US" dirty="0" smtClean="0"/>
              <a:t>  To review </a:t>
            </a:r>
            <a:r>
              <a:rPr lang="en-US" dirty="0" smtClean="0">
                <a:solidFill>
                  <a:schemeClr val="accent1"/>
                </a:solidFill>
              </a:rPr>
              <a:t>key information </a:t>
            </a:r>
            <a:r>
              <a:rPr lang="en-US" dirty="0" smtClean="0"/>
              <a:t>and practice for the Bar Exam</a:t>
            </a:r>
          </a:p>
          <a:p>
            <a:pPr>
              <a:buFont typeface="Wingdings" charset="2"/>
              <a:buChar char="q"/>
            </a:pPr>
            <a:r>
              <a:rPr lang="en-US" dirty="0" smtClean="0"/>
              <a:t>  To pass the Bar Exam and</a:t>
            </a:r>
            <a:r>
              <a:rPr lang="en-US" dirty="0" smtClean="0">
                <a:solidFill>
                  <a:schemeClr val="accent1"/>
                </a:solidFill>
              </a:rPr>
              <a:t> become a defense attorney, prosecutor and eventually a judge </a:t>
            </a:r>
            <a:r>
              <a:rPr lang="en-US" dirty="0" smtClean="0"/>
              <a:t>in the Youth Court system</a:t>
            </a:r>
          </a:p>
          <a:p>
            <a:endParaRPr lang="en-US" dirty="0" smtClean="0"/>
          </a:p>
          <a:p>
            <a:r>
              <a:rPr lang="en-US" dirty="0" smtClean="0">
                <a:solidFill>
                  <a:schemeClr val="accent1"/>
                </a:solidFill>
              </a:rPr>
              <a:t>CLICK ON ONE OF 4 CHOICES BELOW TO START YOUR REVIEW!</a:t>
            </a:r>
          </a:p>
        </p:txBody>
      </p:sp>
      <p:sp>
        <p:nvSpPr>
          <p:cNvPr id="21" name="5-Point Star 20">
            <a:hlinkClick r:id="rId7" action="ppaction://hlinksldjump"/>
          </p:cNvPr>
          <p:cNvSpPr/>
          <p:nvPr/>
        </p:nvSpPr>
        <p:spPr>
          <a:xfrm>
            <a:off x="6688073" y="3643515"/>
            <a:ext cx="1433364" cy="128907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tx1"/>
                </a:solidFill>
              </a:rPr>
              <a:t>START</a:t>
            </a:r>
            <a:endParaRPr lang="en-US" sz="900" dirty="0">
              <a:solidFill>
                <a:schemeClr val="tx1"/>
              </a:solidFill>
            </a:endParaRPr>
          </a:p>
        </p:txBody>
      </p:sp>
      <p:sp>
        <p:nvSpPr>
          <p:cNvPr id="25" name="Oval Callout 24">
            <a:hlinkClick r:id="rId8" action="ppaction://hlinksldjump"/>
          </p:cNvPr>
          <p:cNvSpPr/>
          <p:nvPr/>
        </p:nvSpPr>
        <p:spPr>
          <a:xfrm>
            <a:off x="2034715" y="5748163"/>
            <a:ext cx="1116181" cy="580321"/>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For the defense!</a:t>
            </a:r>
            <a:endParaRPr lang="en-US" sz="1200" dirty="0">
              <a:solidFill>
                <a:schemeClr val="tx1"/>
              </a:solidFill>
            </a:endParaRPr>
          </a:p>
        </p:txBody>
      </p:sp>
      <p:sp>
        <p:nvSpPr>
          <p:cNvPr id="26" name="Oval Callout 25">
            <a:hlinkClick r:id="rId9" action="ppaction://hlinksldjump"/>
          </p:cNvPr>
          <p:cNvSpPr/>
          <p:nvPr/>
        </p:nvSpPr>
        <p:spPr>
          <a:xfrm>
            <a:off x="5866245" y="5748163"/>
            <a:ext cx="1116181" cy="580321"/>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For the state!</a:t>
            </a:r>
            <a:endParaRPr lang="en-US" sz="1200" dirty="0">
              <a:solidFill>
                <a:schemeClr val="tx1"/>
              </a:solidFill>
            </a:endParaRPr>
          </a:p>
        </p:txBody>
      </p:sp>
      <p:sp>
        <p:nvSpPr>
          <p:cNvPr id="27" name="Vertical Scroll 26">
            <a:hlinkClick r:id="rId10" action="ppaction://hlinksldjump"/>
          </p:cNvPr>
          <p:cNvSpPr/>
          <p:nvPr/>
        </p:nvSpPr>
        <p:spPr>
          <a:xfrm>
            <a:off x="3939652" y="5748164"/>
            <a:ext cx="864328" cy="720284"/>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Alaska Statutes</a:t>
            </a:r>
            <a:endParaRPr lang="en-US" sz="10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SENTENCING RULES</a:t>
            </a:r>
            <a:endParaRPr lang="en-US" dirty="0"/>
          </a:p>
        </p:txBody>
      </p:sp>
      <p:sp>
        <p:nvSpPr>
          <p:cNvPr id="3" name="Content Placeholder 2"/>
          <p:cNvSpPr>
            <a:spLocks noGrp="1"/>
          </p:cNvSpPr>
          <p:nvPr>
            <p:ph idx="1"/>
          </p:nvPr>
        </p:nvSpPr>
        <p:spPr/>
        <p:txBody>
          <a:bodyPr/>
          <a:lstStyle/>
          <a:p>
            <a:r>
              <a:rPr lang="en-US" sz="2000" dirty="0" smtClean="0"/>
              <a:t>Click </a:t>
            </a:r>
            <a:r>
              <a:rPr lang="en-US" sz="2000" dirty="0" smtClean="0">
                <a:hlinkClick r:id="rId2" action="ppaction://hlinksldjump"/>
              </a:rPr>
              <a:t>here</a:t>
            </a:r>
            <a:r>
              <a:rPr lang="en-US" sz="2000" dirty="0" smtClean="0"/>
              <a:t> to review definitions of crimes with sentencing information</a:t>
            </a:r>
          </a:p>
          <a:p>
            <a:r>
              <a:rPr lang="en-US" sz="2000" dirty="0" smtClean="0"/>
              <a:t>The following are some appropriate sentencing recommendations for VYC attorneys: educational classes (such as anger management and anti-theft), viewing an adult sentencing, restitution, etc.</a:t>
            </a:r>
          </a:p>
          <a:p>
            <a:r>
              <a:rPr lang="en-US" sz="2000" dirty="0" smtClean="0"/>
              <a:t>The following CANNOT be used as sentencing recommendations:  detention in jail, fines, etc.</a:t>
            </a:r>
          </a:p>
          <a:p>
            <a:r>
              <a:rPr lang="en-US" sz="2000" dirty="0" smtClean="0"/>
              <a:t>The VYC judges must unanimously decide on the sentencing. The VYC judges do not need to follow the sentencing recommendations of the DJJ Probation officer.</a:t>
            </a:r>
          </a:p>
          <a:p>
            <a:r>
              <a:rPr lang="en-US" sz="2000" dirty="0" smtClean="0"/>
              <a:t>If the VYC defendant does not complete his/her sentence in the time allowed, then he or she is sent back to the DJJ Probation officer for re-sentencing </a:t>
            </a:r>
          </a:p>
          <a:p>
            <a:endParaRPr lang="en-US" sz="2200" dirty="0" smtClean="0"/>
          </a:p>
          <a:p>
            <a:endParaRPr lang="en-US" dirty="0"/>
          </a:p>
        </p:txBody>
      </p:sp>
      <p:sp>
        <p:nvSpPr>
          <p:cNvPr id="4" name="Action Button: Home 3">
            <a:hlinkClick r:id="rId3" action="ppaction://hlinksldjump" highlightClick="1"/>
          </p:cNvPr>
          <p:cNvSpPr/>
          <p:nvPr/>
        </p:nvSpPr>
        <p:spPr>
          <a:xfrm>
            <a:off x="7899942" y="1255300"/>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074"/>
            <a:ext cx="8229600" cy="817014"/>
          </a:xfrm>
        </p:spPr>
        <p:txBody>
          <a:bodyPr>
            <a:normAutofit fontScale="90000"/>
          </a:bodyPr>
          <a:lstStyle/>
          <a:p>
            <a:r>
              <a:rPr lang="en-US" dirty="0" smtClean="0"/>
              <a:t>CONSTITUTIONAL AMENDMENTS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5</a:t>
            </a:r>
            <a:r>
              <a:rPr lang="en-US" baseline="30000" dirty="0" smtClean="0"/>
              <a:t>th</a:t>
            </a:r>
            <a:r>
              <a:rPr lang="en-US" dirty="0" smtClean="0"/>
              <a:t> amendment states that defendants will not “be compelled in any criminal case to be a witness against himself.”  When a defendant wants to stay silent, he or she can “plead the 5</a:t>
            </a:r>
            <a:r>
              <a:rPr lang="en-US" baseline="30000" dirty="0" smtClean="0"/>
              <a:t>th</a:t>
            </a:r>
            <a:r>
              <a:rPr lang="en-US" dirty="0" smtClean="0"/>
              <a:t>” and refuse to provide information or answer questions, even in a VYC sentencing hearing.</a:t>
            </a:r>
          </a:p>
          <a:p>
            <a:r>
              <a:rPr lang="en-US" dirty="0" smtClean="0"/>
              <a:t>The 6</a:t>
            </a:r>
            <a:r>
              <a:rPr lang="en-US" baseline="30000" dirty="0" smtClean="0"/>
              <a:t>th</a:t>
            </a:r>
            <a:r>
              <a:rPr lang="en-US" dirty="0" smtClean="0"/>
              <a:t> amendment guarantees many rights to a defendant, including the right to an attorney to represent him/her even if </a:t>
            </a:r>
            <a:r>
              <a:rPr lang="en-US" dirty="0" err="1" smtClean="0"/>
              <a:t>s</a:t>
            </a:r>
            <a:r>
              <a:rPr lang="en-US" dirty="0" smtClean="0"/>
              <a:t>/he cannot afford an attorney AND the right to a speedy and public trial. </a:t>
            </a:r>
          </a:p>
          <a:p>
            <a:r>
              <a:rPr lang="en-US" dirty="0" smtClean="0"/>
              <a:t>Juveniles do have some constitutional rights, but they do not have all of the same constitutional rights as an adult.  </a:t>
            </a:r>
          </a:p>
          <a:p>
            <a:r>
              <a:rPr lang="en-US" dirty="0" smtClean="0"/>
              <a:t>For additional information on the first 10 amendments, you can read the originals at </a:t>
            </a:r>
            <a:r>
              <a:rPr lang="en-US" dirty="0" smtClean="0">
                <a:hlinkClick r:id="rId2"/>
              </a:rPr>
              <a:t>Wikipedia article on U.S. Bill of Rights</a:t>
            </a:r>
            <a:endParaRPr lang="en-US" dirty="0"/>
          </a:p>
        </p:txBody>
      </p:sp>
      <p:sp>
        <p:nvSpPr>
          <p:cNvPr id="5" name="Action Button: Home 4">
            <a:hlinkClick r:id="rId3" action="ppaction://hlinksldjump" highlightClick="1"/>
          </p:cNvPr>
          <p:cNvSpPr/>
          <p:nvPr/>
        </p:nvSpPr>
        <p:spPr>
          <a:xfrm>
            <a:off x="7706675" y="448153"/>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hlinkClick r:id="rId4" action="ppaction://hlinksldjump"/>
          </p:cNvPr>
          <p:cNvPicPr>
            <a:picLocks noChangeAspect="1"/>
          </p:cNvPicPr>
          <p:nvPr/>
        </p:nvPicPr>
        <p:blipFill>
          <a:blip r:embed="rId5"/>
          <a:stretch>
            <a:fillRect/>
          </a:stretch>
        </p:blipFill>
        <p:spPr>
          <a:xfrm>
            <a:off x="6088624" y="448153"/>
            <a:ext cx="913981" cy="651973"/>
          </a:xfrm>
          <a:prstGeom prst="rect">
            <a:avLst/>
          </a:prstGeom>
        </p:spPr>
      </p:pic>
      <p:sp>
        <p:nvSpPr>
          <p:cNvPr id="7" name="TextBox 6"/>
          <p:cNvSpPr txBox="1"/>
          <p:nvPr/>
        </p:nvSpPr>
        <p:spPr>
          <a:xfrm>
            <a:off x="4659496" y="761572"/>
            <a:ext cx="1429128" cy="338554"/>
          </a:xfrm>
          <a:prstGeom prst="rect">
            <a:avLst/>
          </a:prstGeom>
          <a:noFill/>
        </p:spPr>
        <p:txBody>
          <a:bodyPr wrap="square" rtlCol="0">
            <a:spAutoFit/>
          </a:bodyPr>
          <a:lstStyle/>
          <a:p>
            <a:r>
              <a:rPr lang="en-US" sz="1600" dirty="0" smtClean="0">
                <a:solidFill>
                  <a:schemeClr val="tx2"/>
                </a:solidFill>
                <a:latin typeface="+mj-lt"/>
              </a:rPr>
              <a:t>Go to quiz #5</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DEFINITIONS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BIAS: A predisposition or inclination to decide something in a certain way (example:  If VYC judges show bias in a case, then they have decided their opinion before the case)</a:t>
            </a:r>
          </a:p>
          <a:p>
            <a:r>
              <a:rPr lang="en-US" dirty="0" smtClean="0"/>
              <a:t>PREJUDICE:  An unfavorable opinion based on misinformation or lack of knowledge about a subject</a:t>
            </a:r>
          </a:p>
          <a:p>
            <a:r>
              <a:rPr lang="en-US" dirty="0" smtClean="0"/>
              <a:t>DIVERSIONARY PROGRAM:  A program that is outside of the formal juvenile court system.</a:t>
            </a:r>
          </a:p>
          <a:p>
            <a:r>
              <a:rPr lang="en-US" dirty="0" smtClean="0"/>
              <a:t>RESTITUTION:  A part of the defendant’s sentence requiring him/her to repay money to the victim for damages or costs related to the criminal actions of the defendant</a:t>
            </a:r>
          </a:p>
          <a:p>
            <a:r>
              <a:rPr lang="en-US" dirty="0" smtClean="0"/>
              <a:t>FELONY: A serious criminal offense for which a defendant can receive a sentence of MORE than one year in jail</a:t>
            </a:r>
          </a:p>
          <a:p>
            <a:r>
              <a:rPr lang="en-US" dirty="0" smtClean="0"/>
              <a:t> MISDEMEANOR: A criminal offense for which a defendant can receive a prison sentence for one year or less</a:t>
            </a:r>
          </a:p>
          <a:p>
            <a:r>
              <a:rPr lang="en-US" dirty="0" smtClean="0"/>
              <a:t>VIOLATIONS:  Criminal offenses for which a defendant cannot be sent to jail</a:t>
            </a:r>
          </a:p>
          <a:p>
            <a:r>
              <a:rPr lang="en-US" dirty="0" smtClean="0"/>
              <a:t>DJJ PROBATION OFFICER:  The </a:t>
            </a:r>
            <a:r>
              <a:rPr lang="en-US" smtClean="0"/>
              <a:t>person at </a:t>
            </a:r>
            <a:r>
              <a:rPr lang="en-US" dirty="0" smtClean="0"/>
              <a:t>Division of Juvenile Justice (DJJ) who refers cases to VYC</a:t>
            </a:r>
          </a:p>
          <a:p>
            <a:endParaRPr lang="en-US" dirty="0" smtClean="0"/>
          </a:p>
          <a:p>
            <a:endParaRPr lang="en-US" dirty="0"/>
          </a:p>
        </p:txBody>
      </p:sp>
      <p:sp>
        <p:nvSpPr>
          <p:cNvPr id="4" name="Action Button: Home 3">
            <a:hlinkClick r:id="rId2" action="ppaction://hlinksldjump" highlightClick="1"/>
          </p:cNvPr>
          <p:cNvSpPr/>
          <p:nvPr/>
        </p:nvSpPr>
        <p:spPr>
          <a:xfrm>
            <a:off x="7899942" y="1255300"/>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hlinkClick r:id="rId3" action="ppaction://hlinksldjump"/>
          </p:cNvPr>
          <p:cNvPicPr>
            <a:picLocks noChangeAspect="1"/>
          </p:cNvPicPr>
          <p:nvPr/>
        </p:nvPicPr>
        <p:blipFill>
          <a:blip r:embed="rId4"/>
          <a:stretch>
            <a:fillRect/>
          </a:stretch>
        </p:blipFill>
        <p:spPr>
          <a:xfrm>
            <a:off x="7772818" y="603327"/>
            <a:ext cx="913981" cy="651973"/>
          </a:xfrm>
          <a:prstGeom prst="rect">
            <a:avLst/>
          </a:prstGeom>
        </p:spPr>
      </p:pic>
      <p:sp>
        <p:nvSpPr>
          <p:cNvPr id="6" name="TextBox 5"/>
          <p:cNvSpPr txBox="1"/>
          <p:nvPr/>
        </p:nvSpPr>
        <p:spPr>
          <a:xfrm>
            <a:off x="6343690" y="761572"/>
            <a:ext cx="1429128" cy="338554"/>
          </a:xfrm>
          <a:prstGeom prst="rect">
            <a:avLst/>
          </a:prstGeom>
          <a:noFill/>
        </p:spPr>
        <p:txBody>
          <a:bodyPr wrap="square" rtlCol="0">
            <a:spAutoFit/>
          </a:bodyPr>
          <a:lstStyle/>
          <a:p>
            <a:r>
              <a:rPr lang="en-US" sz="1600" dirty="0" smtClean="0">
                <a:solidFill>
                  <a:schemeClr val="tx2"/>
                </a:solidFill>
                <a:latin typeface="+mj-lt"/>
              </a:rPr>
              <a:t>Go to quiz #6</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DEFENDANTS IN YOUTH COURT</a:t>
            </a:r>
            <a:endParaRPr lang="en-US" dirty="0"/>
          </a:p>
        </p:txBody>
      </p:sp>
      <p:sp>
        <p:nvSpPr>
          <p:cNvPr id="3" name="Content Placeholder 2"/>
          <p:cNvSpPr>
            <a:spLocks noGrp="1"/>
          </p:cNvSpPr>
          <p:nvPr>
            <p:ph idx="1"/>
          </p:nvPr>
        </p:nvSpPr>
        <p:spPr/>
        <p:txBody>
          <a:bodyPr>
            <a:normAutofit fontScale="92500"/>
          </a:bodyPr>
          <a:lstStyle/>
          <a:p>
            <a:r>
              <a:rPr lang="en-US" sz="2000" dirty="0" smtClean="0"/>
              <a:t>Cases can be referred to VYC if the defendants are less than 18 years old at the time of the crime and they have pled guilty or no contest to the charges.</a:t>
            </a:r>
          </a:p>
          <a:p>
            <a:r>
              <a:rPr lang="en-US" sz="2000" dirty="0" smtClean="0"/>
              <a:t>After arrest and before the sentencing hearing, the juvenile offender and his/her family completes an “intake interview” with the DJJ probation officer. </a:t>
            </a:r>
          </a:p>
          <a:p>
            <a:r>
              <a:rPr lang="en-US" sz="2000" dirty="0" smtClean="0"/>
              <a:t>Defendants in VYC have specific rights, including the right to “attorney-client privilege” (except when they reveal a plan to commit perjury OR another crime) and the right to appeal (within 5 business days)</a:t>
            </a:r>
          </a:p>
          <a:p>
            <a:r>
              <a:rPr lang="en-US" sz="2000" dirty="0" smtClean="0"/>
              <a:t>If the defendant successfully completes the VYC sentence and does not re-offend, then his/her record for that crime will be kept “informal.”  If the defendant does not complete the sentence OR if he/she re-offends, then the case goes back to the  DJJ probation officer.</a:t>
            </a:r>
          </a:p>
          <a:p>
            <a:r>
              <a:rPr lang="en-US" sz="2000" dirty="0" smtClean="0"/>
              <a:t>Defendants can only be sent to VYC for one case.</a:t>
            </a:r>
            <a:endParaRPr lang="en-US" sz="2000" dirty="0"/>
          </a:p>
        </p:txBody>
      </p:sp>
      <p:sp>
        <p:nvSpPr>
          <p:cNvPr id="4" name="Action Button: Home 3">
            <a:hlinkClick r:id="rId2" action="ppaction://hlinksldjump" highlightClick="1"/>
          </p:cNvPr>
          <p:cNvSpPr/>
          <p:nvPr/>
        </p:nvSpPr>
        <p:spPr>
          <a:xfrm>
            <a:off x="7506514" y="589223"/>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hlinkClick r:id="rId3" action="ppaction://hlinksldjump"/>
          </p:cNvPr>
          <p:cNvPicPr>
            <a:picLocks noChangeAspect="1"/>
          </p:cNvPicPr>
          <p:nvPr/>
        </p:nvPicPr>
        <p:blipFill>
          <a:blip r:embed="rId4"/>
          <a:stretch>
            <a:fillRect/>
          </a:stretch>
        </p:blipFill>
        <p:spPr>
          <a:xfrm>
            <a:off x="6188731" y="617430"/>
            <a:ext cx="913981" cy="651973"/>
          </a:xfrm>
          <a:prstGeom prst="rect">
            <a:avLst/>
          </a:prstGeom>
        </p:spPr>
      </p:pic>
      <p:sp>
        <p:nvSpPr>
          <p:cNvPr id="6" name="TextBox 5"/>
          <p:cNvSpPr txBox="1"/>
          <p:nvPr/>
        </p:nvSpPr>
        <p:spPr>
          <a:xfrm>
            <a:off x="4759603" y="930849"/>
            <a:ext cx="1429128" cy="338554"/>
          </a:xfrm>
          <a:prstGeom prst="rect">
            <a:avLst/>
          </a:prstGeom>
          <a:noFill/>
        </p:spPr>
        <p:txBody>
          <a:bodyPr wrap="square" rtlCol="0">
            <a:spAutoFit/>
          </a:bodyPr>
          <a:lstStyle/>
          <a:p>
            <a:r>
              <a:rPr lang="en-US" sz="1600" dirty="0" smtClean="0">
                <a:solidFill>
                  <a:schemeClr val="tx2"/>
                </a:solidFill>
                <a:latin typeface="+mj-lt"/>
              </a:rPr>
              <a:t>Go to quiz #7</a:t>
            </a:r>
            <a:endParaRPr lang="en-US" sz="1600" dirty="0">
              <a:solidFill>
                <a:schemeClr val="tx2"/>
              </a:solidFill>
              <a:latin typeface="+mj-lt"/>
            </a:endParaRPr>
          </a:p>
        </p:txBody>
      </p:sp>
      <p:pic>
        <p:nvPicPr>
          <p:cNvPr id="7" name="Picture 6">
            <a:hlinkClick r:id="rId5" action="ppaction://hlinksldjump"/>
          </p:cNvPr>
          <p:cNvPicPr>
            <a:picLocks noChangeAspect="1"/>
          </p:cNvPicPr>
          <p:nvPr/>
        </p:nvPicPr>
        <p:blipFill>
          <a:blip r:embed="rId4"/>
          <a:stretch>
            <a:fillRect/>
          </a:stretch>
        </p:blipFill>
        <p:spPr>
          <a:xfrm>
            <a:off x="3845622" y="617430"/>
            <a:ext cx="913981" cy="651973"/>
          </a:xfrm>
          <a:prstGeom prst="rect">
            <a:avLst/>
          </a:prstGeom>
        </p:spPr>
      </p:pic>
      <p:sp>
        <p:nvSpPr>
          <p:cNvPr id="8" name="TextBox 7"/>
          <p:cNvSpPr txBox="1"/>
          <p:nvPr/>
        </p:nvSpPr>
        <p:spPr>
          <a:xfrm>
            <a:off x="2416494" y="913972"/>
            <a:ext cx="1429128" cy="338554"/>
          </a:xfrm>
          <a:prstGeom prst="rect">
            <a:avLst/>
          </a:prstGeom>
          <a:noFill/>
        </p:spPr>
        <p:txBody>
          <a:bodyPr wrap="square" rtlCol="0">
            <a:spAutoFit/>
          </a:bodyPr>
          <a:lstStyle/>
          <a:p>
            <a:r>
              <a:rPr lang="en-US" sz="1600" dirty="0" smtClean="0">
                <a:solidFill>
                  <a:schemeClr val="tx2"/>
                </a:solidFill>
                <a:latin typeface="+mj-lt"/>
              </a:rPr>
              <a:t>Go to quiz #5</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 #1-Confidentiality and Ethics</a:t>
            </a:r>
            <a:endParaRPr lang="en-US" dirty="0"/>
          </a:p>
        </p:txBody>
      </p:sp>
      <p:graphicFrame>
        <p:nvGraphicFramePr>
          <p:cNvPr id="5" name="Content Placeholder 4"/>
          <p:cNvGraphicFramePr>
            <a:graphicFrameLocks noGrp="1"/>
          </p:cNvGraphicFramePr>
          <p:nvPr>
            <p:ph idx="1"/>
          </p:nvPr>
        </p:nvGraphicFramePr>
        <p:xfrm>
          <a:off x="457200" y="1935163"/>
          <a:ext cx="8229600" cy="468100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Action Button: Home 3">
            <a:hlinkClick r:id="rId7" action="ppaction://hlinksldjump" highlightClick="1"/>
          </p:cNvPr>
          <p:cNvSpPr/>
          <p:nvPr/>
        </p:nvSpPr>
        <p:spPr>
          <a:xfrm>
            <a:off x="7899942" y="704088"/>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snd r:embed="rId9" name="Yahoo"/>
            </a:hlinkClick>
          </p:cNvPr>
          <p:cNvSpPr/>
          <p:nvPr/>
        </p:nvSpPr>
        <p:spPr>
          <a:xfrm>
            <a:off x="6488721" y="58999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9" name="Action Button: Custom 8">
            <a:hlinkClick r:id="rId10" action="ppaction://hlinksldjump" highlightClick="1">
              <a:snd r:embed="rId11" name="Explosion"/>
            </a:hlinkClick>
          </p:cNvPr>
          <p:cNvSpPr/>
          <p:nvPr/>
        </p:nvSpPr>
        <p:spPr>
          <a:xfrm>
            <a:off x="3211659" y="612881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0" name="Action Button: Custom 9">
            <a:hlinkClick r:id="rId12" action="ppaction://hlinksldjump" highlightClick="1">
              <a:snd r:embed="rId11" name="Explosion"/>
            </a:hlinkClick>
          </p:cNvPr>
          <p:cNvSpPr/>
          <p:nvPr/>
        </p:nvSpPr>
        <p:spPr>
          <a:xfrm>
            <a:off x="457200" y="514672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 name="Action Button: Custom 10">
            <a:hlinkClick r:id="rId10" action="ppaction://hlinksldjump" highlightClick="1">
              <a:snd r:embed="rId11" name="Explosion"/>
            </a:hlinkClick>
          </p:cNvPr>
          <p:cNvSpPr/>
          <p:nvPr/>
        </p:nvSpPr>
        <p:spPr>
          <a:xfrm>
            <a:off x="3211659" y="567100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3" name="Action Button: Custom 12">
            <a:hlinkClick r:id="rId8" action="ppaction://hlinksldjump" highlightClick="1">
              <a:snd r:embed="rId9" name="Yahoo"/>
            </a:hlinkClick>
          </p:cNvPr>
          <p:cNvSpPr/>
          <p:nvPr/>
        </p:nvSpPr>
        <p:spPr>
          <a:xfrm>
            <a:off x="457200" y="6014364"/>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4" name="Action Button: Custom 13">
            <a:hlinkClick r:id="rId12" action="ppaction://hlinksldjump" highlightClick="1">
              <a:snd r:embed="rId11" name="Explosion"/>
            </a:hlinkClick>
          </p:cNvPr>
          <p:cNvSpPr/>
          <p:nvPr/>
        </p:nvSpPr>
        <p:spPr>
          <a:xfrm>
            <a:off x="5847927" y="366705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5" name="Action Button: Custom 14">
            <a:hlinkClick r:id="rId12" action="ppaction://hlinksldjump" highlightClick="1">
              <a:snd r:embed="rId11" name="Explosion"/>
            </a:hlinkClick>
          </p:cNvPr>
          <p:cNvSpPr/>
          <p:nvPr/>
        </p:nvSpPr>
        <p:spPr>
          <a:xfrm>
            <a:off x="457200" y="555654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7" name="Action Button: Custom 16">
            <a:hlinkClick r:id="rId12" action="ppaction://hlinksldjump" highlightClick="1">
              <a:snd r:embed="rId11" name="Explosion"/>
            </a:hlinkClick>
          </p:cNvPr>
          <p:cNvSpPr/>
          <p:nvPr/>
        </p:nvSpPr>
        <p:spPr>
          <a:xfrm>
            <a:off x="5847927" y="320923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8" name="Action Button: Custom 17">
            <a:hlinkClick r:id="rId8" action="ppaction://hlinksldjump" highlightClick="1">
              <a:snd r:embed="rId9" name="Yahoo"/>
            </a:hlinkClick>
          </p:cNvPr>
          <p:cNvSpPr/>
          <p:nvPr/>
        </p:nvSpPr>
        <p:spPr>
          <a:xfrm>
            <a:off x="457200" y="3323691"/>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0" name="Action Button: Custom 19">
            <a:hlinkClick r:id="rId12" action="ppaction://hlinksldjump" highlightClick="1">
              <a:snd r:embed="rId11" name="Explosion"/>
            </a:hlinkClick>
          </p:cNvPr>
          <p:cNvSpPr/>
          <p:nvPr/>
        </p:nvSpPr>
        <p:spPr>
          <a:xfrm>
            <a:off x="3291273" y="389596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1" name="Action Button: Custom 20">
            <a:hlinkClick r:id="rId8" action="ppaction://hlinksldjump" highlightClick="1">
              <a:snd r:embed="rId9" name="Yahoo"/>
            </a:hlinkClick>
          </p:cNvPr>
          <p:cNvSpPr/>
          <p:nvPr/>
        </p:nvSpPr>
        <p:spPr>
          <a:xfrm>
            <a:off x="3291273" y="3438146"/>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2" name="Action Button: Custom 21">
            <a:hlinkClick r:id="rId12" action="ppaction://hlinksldjump" highlightClick="1">
              <a:snd r:embed="rId11" name="Explosion"/>
            </a:hlinkClick>
          </p:cNvPr>
          <p:cNvSpPr/>
          <p:nvPr/>
        </p:nvSpPr>
        <p:spPr>
          <a:xfrm>
            <a:off x="457200" y="37815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3" name="Action Button: Custom 22">
            <a:hlinkClick r:id="rId12" action="ppaction://hlinksldjump" highlightClick="1">
              <a:snd r:embed="rId11" name="Explosion"/>
            </a:hlinkClick>
          </p:cNvPr>
          <p:cNvSpPr/>
          <p:nvPr/>
        </p:nvSpPr>
        <p:spPr>
          <a:xfrm>
            <a:off x="3291273" y="298032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4" name="Action Button: Custom 23">
            <a:hlinkClick r:id="rId12" action="ppaction://hlinksldjump" highlightClick="1">
              <a:snd r:embed="rId11" name="Explosion"/>
            </a:hlinkClick>
          </p:cNvPr>
          <p:cNvSpPr/>
          <p:nvPr/>
        </p:nvSpPr>
        <p:spPr>
          <a:xfrm>
            <a:off x="457200" y="275141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5" name="Action Button: Custom 24">
            <a:hlinkClick r:id="rId8" action="ppaction://hlinksldjump" highlightClick="1">
              <a:snd r:embed="rId9" name="Yahoo"/>
            </a:hlinkClick>
          </p:cNvPr>
          <p:cNvSpPr/>
          <p:nvPr/>
        </p:nvSpPr>
        <p:spPr>
          <a:xfrm>
            <a:off x="5847927" y="275141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7" name="Action Button: Custom 26">
            <a:hlinkClick r:id="rId12" action="ppaction://hlinksldjump" highlightClick="1">
              <a:snd r:embed="rId11" name="Explosion"/>
            </a:hlinkClick>
          </p:cNvPr>
          <p:cNvSpPr/>
          <p:nvPr/>
        </p:nvSpPr>
        <p:spPr>
          <a:xfrm>
            <a:off x="6488721" y="5442094"/>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6" name="Action Button: Custom 25">
            <a:hlinkClick r:id="rId8" action="ppaction://hlinksldjump" highlightClick="1">
              <a:snd r:embed="rId9" name="Yahoo"/>
            </a:hlinkClick>
          </p:cNvPr>
          <p:cNvSpPr/>
          <p:nvPr/>
        </p:nvSpPr>
        <p:spPr>
          <a:xfrm>
            <a:off x="3211659" y="526118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 #2, Role of Defense Attorney  </a:t>
            </a:r>
            <a:endParaRPr lang="en-US" dirty="0"/>
          </a:p>
        </p:txBody>
      </p:sp>
      <p:graphicFrame>
        <p:nvGraphicFramePr>
          <p:cNvPr id="5" name="Content Placeholder 4"/>
          <p:cNvGraphicFramePr>
            <a:graphicFrameLocks noGrp="1"/>
          </p:cNvGraphicFramePr>
          <p:nvPr>
            <p:ph idx="1"/>
          </p:nvPr>
        </p:nvGraphicFramePr>
        <p:xfrm>
          <a:off x="457200" y="1935163"/>
          <a:ext cx="8229600" cy="468100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Action Button: Home 3">
            <a:hlinkClick r:id="rId7" action="ppaction://hlinksldjump" highlightClick="1"/>
          </p:cNvPr>
          <p:cNvSpPr/>
          <p:nvPr/>
        </p:nvSpPr>
        <p:spPr>
          <a:xfrm>
            <a:off x="7899942" y="704088"/>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snd r:embed="rId9" name="Explosion"/>
            </a:hlinkClick>
          </p:cNvPr>
          <p:cNvSpPr/>
          <p:nvPr/>
        </p:nvSpPr>
        <p:spPr>
          <a:xfrm>
            <a:off x="6488721" y="58999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8" name="Action Button: Custom 7">
            <a:hlinkClick r:id="rId10" action="ppaction://hlinksldjump" highlightClick="1">
              <a:snd r:embed="rId11" name="Yahoo"/>
            </a:hlinkClick>
          </p:cNvPr>
          <p:cNvSpPr/>
          <p:nvPr/>
        </p:nvSpPr>
        <p:spPr>
          <a:xfrm>
            <a:off x="6488721" y="5490092"/>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 name="Action Button: Custom 8">
            <a:hlinkClick r:id="rId8" action="ppaction://hlinksldjump" highlightClick="1">
              <a:snd r:embed="rId9" name="Explosion"/>
            </a:hlinkClick>
          </p:cNvPr>
          <p:cNvSpPr/>
          <p:nvPr/>
        </p:nvSpPr>
        <p:spPr>
          <a:xfrm>
            <a:off x="2986473" y="6014364"/>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0" name="Action Button: Custom 9">
            <a:hlinkClick r:id="rId8" action="ppaction://hlinksldjump" highlightClick="1">
              <a:snd r:embed="rId9" name="Explosion"/>
            </a:hlinkClick>
          </p:cNvPr>
          <p:cNvSpPr/>
          <p:nvPr/>
        </p:nvSpPr>
        <p:spPr>
          <a:xfrm>
            <a:off x="232014" y="514672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2" name="Action Button: Custom 11">
            <a:hlinkClick r:id="rId8" action="ppaction://hlinksldjump" highlightClick="1">
              <a:snd r:embed="rId9" name="Explosion"/>
            </a:hlinkClick>
          </p:cNvPr>
          <p:cNvSpPr/>
          <p:nvPr/>
        </p:nvSpPr>
        <p:spPr>
          <a:xfrm>
            <a:off x="2986473" y="514672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3" name="Action Button: Custom 12">
            <a:hlinkClick r:id="rId10" action="ppaction://hlinksldjump" highlightClick="1">
              <a:snd r:embed="rId11" name="Yahoo"/>
            </a:hlinkClick>
          </p:cNvPr>
          <p:cNvSpPr/>
          <p:nvPr/>
        </p:nvSpPr>
        <p:spPr>
          <a:xfrm>
            <a:off x="232014" y="6014364"/>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4" name="Action Button: Custom 13">
            <a:hlinkClick r:id="rId8" action="ppaction://hlinksldjump" highlightClick="1">
              <a:snd r:embed="rId9" name="Explosion"/>
            </a:hlinkClick>
          </p:cNvPr>
          <p:cNvSpPr/>
          <p:nvPr/>
        </p:nvSpPr>
        <p:spPr>
          <a:xfrm>
            <a:off x="5847927" y="366705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5" name="Action Button: Custom 14">
            <a:hlinkClick r:id="rId8" action="ppaction://hlinksldjump" highlightClick="1">
              <a:snd r:embed="rId9" name="Explosion"/>
            </a:hlinkClick>
          </p:cNvPr>
          <p:cNvSpPr/>
          <p:nvPr/>
        </p:nvSpPr>
        <p:spPr>
          <a:xfrm>
            <a:off x="232014" y="5604546"/>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7" name="Action Button: Custom 16">
            <a:hlinkClick r:id="rId8" action="ppaction://hlinksldjump" highlightClick="1">
              <a:snd r:embed="rId9" name="Explosion"/>
            </a:hlinkClick>
          </p:cNvPr>
          <p:cNvSpPr/>
          <p:nvPr/>
        </p:nvSpPr>
        <p:spPr>
          <a:xfrm>
            <a:off x="5847927" y="320923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8" name="Action Button: Custom 17">
            <a:hlinkClick r:id="rId8" action="ppaction://hlinksldjump" highlightClick="1">
              <a:snd r:embed="rId9" name="Explosion"/>
            </a:hlinkClick>
          </p:cNvPr>
          <p:cNvSpPr/>
          <p:nvPr/>
        </p:nvSpPr>
        <p:spPr>
          <a:xfrm>
            <a:off x="457200" y="3323691"/>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0" name="Action Button: Custom 19">
            <a:hlinkClick r:id="rId10" action="ppaction://hlinksldjump" highlightClick="1">
              <a:snd r:embed="rId11" name="Yahoo"/>
            </a:hlinkClick>
          </p:cNvPr>
          <p:cNvSpPr/>
          <p:nvPr/>
        </p:nvSpPr>
        <p:spPr>
          <a:xfrm>
            <a:off x="2986473" y="389596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1" name="Action Button: Custom 20">
            <a:hlinkClick r:id="rId8" action="ppaction://hlinksldjump" highlightClick="1">
              <a:snd r:embed="rId9" name="Explosion"/>
            </a:hlinkClick>
          </p:cNvPr>
          <p:cNvSpPr/>
          <p:nvPr/>
        </p:nvSpPr>
        <p:spPr>
          <a:xfrm>
            <a:off x="2986473" y="3438146"/>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2" name="Action Button: Custom 21">
            <a:hlinkClick r:id="rId10" action="ppaction://hlinksldjump" highlightClick="1">
              <a:snd r:embed="rId11" name="Yahoo"/>
            </a:hlinkClick>
          </p:cNvPr>
          <p:cNvSpPr/>
          <p:nvPr/>
        </p:nvSpPr>
        <p:spPr>
          <a:xfrm>
            <a:off x="457200" y="37815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3" name="Action Button: Custom 22">
            <a:hlinkClick r:id="rId10" action="ppaction://hlinksldjump" highlightClick="1">
              <a:snd r:embed="rId11" name="Yahoo"/>
            </a:hlinkClick>
          </p:cNvPr>
          <p:cNvSpPr/>
          <p:nvPr/>
        </p:nvSpPr>
        <p:spPr>
          <a:xfrm>
            <a:off x="2986473" y="286587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4" name="Action Button: Custom 23">
            <a:hlinkClick r:id="rId8" action="ppaction://hlinksldjump" highlightClick="1">
              <a:snd r:embed="rId9" name="Explosion"/>
            </a:hlinkClick>
          </p:cNvPr>
          <p:cNvSpPr/>
          <p:nvPr/>
        </p:nvSpPr>
        <p:spPr>
          <a:xfrm>
            <a:off x="457200" y="275141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5" name="Action Button: Custom 24">
            <a:hlinkClick r:id="rId10" action="ppaction://hlinksldjump" highlightClick="1">
              <a:snd r:embed="rId11" name="Yahoo"/>
            </a:hlinkClick>
          </p:cNvPr>
          <p:cNvSpPr/>
          <p:nvPr/>
        </p:nvSpPr>
        <p:spPr>
          <a:xfrm>
            <a:off x="5847927" y="275141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6" name="Action Button: Custom 25">
            <a:hlinkClick r:id="rId10" action="ppaction://hlinksldjump" highlightClick="1">
              <a:snd r:embed="rId11" name="Yahoo"/>
            </a:hlinkClick>
          </p:cNvPr>
          <p:cNvSpPr/>
          <p:nvPr/>
        </p:nvSpPr>
        <p:spPr>
          <a:xfrm>
            <a:off x="2986473" y="5604546"/>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QUIZ #3, Role of Prosecutors</a:t>
            </a:r>
            <a:endParaRPr lang="en-US" dirty="0"/>
          </a:p>
        </p:txBody>
      </p:sp>
      <p:graphicFrame>
        <p:nvGraphicFramePr>
          <p:cNvPr id="5" name="Content Placeholder 4"/>
          <p:cNvGraphicFramePr>
            <a:graphicFrameLocks noGrp="1"/>
          </p:cNvGraphicFramePr>
          <p:nvPr>
            <p:ph idx="1"/>
          </p:nvPr>
        </p:nvGraphicFramePr>
        <p:xfrm>
          <a:off x="457200" y="1935163"/>
          <a:ext cx="8229600" cy="468100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Action Button: Home 3">
            <a:hlinkClick r:id="rId7" action="ppaction://hlinksldjump" highlightClick="1"/>
          </p:cNvPr>
          <p:cNvSpPr/>
          <p:nvPr/>
        </p:nvSpPr>
        <p:spPr>
          <a:xfrm>
            <a:off x="7899942" y="704088"/>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snd r:embed="rId9" name="Yahoo"/>
            </a:hlinkClick>
          </p:cNvPr>
          <p:cNvSpPr/>
          <p:nvPr/>
        </p:nvSpPr>
        <p:spPr>
          <a:xfrm>
            <a:off x="6488721" y="58999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8" name="Action Button: Custom 7">
            <a:hlinkClick r:id="rId10" action="ppaction://hlinksldjump" highlightClick="1">
              <a:snd r:embed="rId11" name="Explosion"/>
            </a:hlinkClick>
          </p:cNvPr>
          <p:cNvSpPr/>
          <p:nvPr/>
        </p:nvSpPr>
        <p:spPr>
          <a:xfrm>
            <a:off x="6488721" y="5490092"/>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 name="Action Button: Custom 8">
            <a:hlinkClick r:id="rId10" action="ppaction://hlinksldjump" highlightClick="1">
              <a:snd r:embed="rId11" name="Explosion"/>
            </a:hlinkClick>
          </p:cNvPr>
          <p:cNvSpPr/>
          <p:nvPr/>
        </p:nvSpPr>
        <p:spPr>
          <a:xfrm>
            <a:off x="2986473" y="612881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0" name="Action Button: Custom 9">
            <a:hlinkClick r:id="rId10" action="ppaction://hlinksldjump" highlightClick="1">
              <a:snd r:embed="rId11" name="Explosion"/>
            </a:hlinkClick>
          </p:cNvPr>
          <p:cNvSpPr/>
          <p:nvPr/>
        </p:nvSpPr>
        <p:spPr>
          <a:xfrm>
            <a:off x="457200" y="514672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 name="Action Button: Custom 10">
            <a:hlinkClick r:id="rId8" action="ppaction://hlinksldjump" highlightClick="1">
              <a:snd r:embed="rId9" name="Yahoo"/>
            </a:hlinkClick>
          </p:cNvPr>
          <p:cNvSpPr/>
          <p:nvPr/>
        </p:nvSpPr>
        <p:spPr>
          <a:xfrm>
            <a:off x="2986473" y="567100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2" name="Action Button: Custom 11">
            <a:hlinkClick r:id="rId10" action="ppaction://hlinksldjump" highlightClick="1">
              <a:snd r:embed="rId11" name="Explosion"/>
            </a:hlinkClick>
          </p:cNvPr>
          <p:cNvSpPr/>
          <p:nvPr/>
        </p:nvSpPr>
        <p:spPr>
          <a:xfrm>
            <a:off x="2986473" y="526118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3" name="Action Button: Custom 12">
            <a:hlinkClick r:id="rId8" action="ppaction://hlinksldjump" highlightClick="1">
              <a:snd r:embed="rId9" name="Yahoo"/>
            </a:hlinkClick>
          </p:cNvPr>
          <p:cNvSpPr/>
          <p:nvPr/>
        </p:nvSpPr>
        <p:spPr>
          <a:xfrm>
            <a:off x="457200" y="6014364"/>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4" name="Action Button: Custom 13">
            <a:hlinkClick r:id="rId10" action="ppaction://hlinksldjump" highlightClick="1">
              <a:snd r:embed="rId11" name="Explosion"/>
            </a:hlinkClick>
          </p:cNvPr>
          <p:cNvSpPr/>
          <p:nvPr/>
        </p:nvSpPr>
        <p:spPr>
          <a:xfrm>
            <a:off x="5847927" y="366705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5" name="Action Button: Custom 14">
            <a:hlinkClick r:id="rId10" action="ppaction://hlinksldjump" highlightClick="1">
              <a:snd r:embed="rId11" name="Explosion"/>
            </a:hlinkClick>
          </p:cNvPr>
          <p:cNvSpPr/>
          <p:nvPr/>
        </p:nvSpPr>
        <p:spPr>
          <a:xfrm>
            <a:off x="457200" y="555654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7" name="Action Button: Custom 16">
            <a:hlinkClick r:id="rId10" action="ppaction://hlinksldjump" highlightClick="1">
              <a:snd r:embed="rId11" name="Explosion"/>
            </a:hlinkClick>
          </p:cNvPr>
          <p:cNvSpPr/>
          <p:nvPr/>
        </p:nvSpPr>
        <p:spPr>
          <a:xfrm>
            <a:off x="5847927" y="320923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8" name="Action Button: Custom 17">
            <a:hlinkClick r:id="rId8" action="ppaction://hlinksldjump" highlightClick="1">
              <a:snd r:embed="rId9" name="Yahoo"/>
            </a:hlinkClick>
          </p:cNvPr>
          <p:cNvSpPr/>
          <p:nvPr/>
        </p:nvSpPr>
        <p:spPr>
          <a:xfrm>
            <a:off x="232014" y="3323691"/>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0" name="Action Button: Custom 19">
            <a:hlinkClick r:id="rId10" action="ppaction://hlinksldjump" highlightClick="1">
              <a:snd r:embed="rId11" name="Explosion"/>
            </a:hlinkClick>
          </p:cNvPr>
          <p:cNvSpPr/>
          <p:nvPr/>
        </p:nvSpPr>
        <p:spPr>
          <a:xfrm>
            <a:off x="3211658" y="37815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1" name="Action Button: Custom 20">
            <a:hlinkClick r:id="rId8" action="ppaction://hlinksldjump" highlightClick="1">
              <a:snd r:embed="rId9" name="Yahoo"/>
            </a:hlinkClick>
          </p:cNvPr>
          <p:cNvSpPr/>
          <p:nvPr/>
        </p:nvSpPr>
        <p:spPr>
          <a:xfrm>
            <a:off x="3211658" y="3323691"/>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2" name="Action Button: Custom 21">
            <a:hlinkClick r:id="rId10" action="ppaction://hlinksldjump" highlightClick="1">
              <a:snd r:embed="rId11" name="Explosion"/>
            </a:hlinkClick>
          </p:cNvPr>
          <p:cNvSpPr/>
          <p:nvPr/>
        </p:nvSpPr>
        <p:spPr>
          <a:xfrm>
            <a:off x="232014" y="37815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3" name="Action Button: Custom 22">
            <a:hlinkClick r:id="rId10" action="ppaction://hlinksldjump" highlightClick="1">
              <a:snd r:embed="rId11" name="Explosion"/>
            </a:hlinkClick>
          </p:cNvPr>
          <p:cNvSpPr/>
          <p:nvPr/>
        </p:nvSpPr>
        <p:spPr>
          <a:xfrm>
            <a:off x="3211658" y="286587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4" name="Action Button: Custom 23">
            <a:hlinkClick r:id="rId10" action="ppaction://hlinksldjump" highlightClick="1">
              <a:snd r:embed="rId11" name="Explosion"/>
            </a:hlinkClick>
          </p:cNvPr>
          <p:cNvSpPr/>
          <p:nvPr/>
        </p:nvSpPr>
        <p:spPr>
          <a:xfrm>
            <a:off x="232014" y="275141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5" name="Action Button: Custom 24">
            <a:hlinkClick r:id="rId8" action="ppaction://hlinksldjump" highlightClick="1">
              <a:snd r:embed="rId9" name="Yahoo"/>
            </a:hlinkClick>
          </p:cNvPr>
          <p:cNvSpPr/>
          <p:nvPr/>
        </p:nvSpPr>
        <p:spPr>
          <a:xfrm>
            <a:off x="5847927" y="275141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#4, Sentencing  </a:t>
            </a:r>
            <a:endParaRPr lang="en-US" dirty="0"/>
          </a:p>
        </p:txBody>
      </p:sp>
      <p:graphicFrame>
        <p:nvGraphicFramePr>
          <p:cNvPr id="5" name="Content Placeholder 4"/>
          <p:cNvGraphicFramePr>
            <a:graphicFrameLocks noGrp="1"/>
          </p:cNvGraphicFramePr>
          <p:nvPr>
            <p:ph idx="1"/>
          </p:nvPr>
        </p:nvGraphicFramePr>
        <p:xfrm>
          <a:off x="457200" y="1935163"/>
          <a:ext cx="8229600" cy="468100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Action Button: Home 3">
            <a:hlinkClick r:id="rId7" action="ppaction://hlinksldjump" highlightClick="1"/>
          </p:cNvPr>
          <p:cNvSpPr/>
          <p:nvPr/>
        </p:nvSpPr>
        <p:spPr>
          <a:xfrm>
            <a:off x="7899942" y="704088"/>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snd r:embed="rId9" name="Yahoo"/>
            </a:hlinkClick>
          </p:cNvPr>
          <p:cNvSpPr/>
          <p:nvPr/>
        </p:nvSpPr>
        <p:spPr>
          <a:xfrm>
            <a:off x="6488721" y="58999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8" name="Action Button: Custom 7">
            <a:hlinkClick r:id="rId10" action="ppaction://hlinksldjump" highlightClick="1">
              <a:snd r:embed="rId11" name="Explosion"/>
            </a:hlinkClick>
          </p:cNvPr>
          <p:cNvSpPr/>
          <p:nvPr/>
        </p:nvSpPr>
        <p:spPr>
          <a:xfrm>
            <a:off x="6488721" y="5490092"/>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 name="Action Button: Custom 8">
            <a:hlinkClick r:id="rId10" action="ppaction://hlinksldjump" highlightClick="1">
              <a:snd r:embed="rId11" name="Explosion"/>
            </a:hlinkClick>
          </p:cNvPr>
          <p:cNvSpPr/>
          <p:nvPr/>
        </p:nvSpPr>
        <p:spPr>
          <a:xfrm>
            <a:off x="3066087" y="612881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0" name="Action Button: Custom 9">
            <a:hlinkClick r:id="rId10" action="ppaction://hlinksldjump" highlightClick="1">
              <a:snd r:embed="rId11" name="Explosion"/>
            </a:hlinkClick>
          </p:cNvPr>
          <p:cNvSpPr/>
          <p:nvPr/>
        </p:nvSpPr>
        <p:spPr>
          <a:xfrm>
            <a:off x="232014" y="514672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 name="Action Button: Custom 10">
            <a:hlinkClick r:id="rId10" action="ppaction://hlinksldjump" highlightClick="1">
              <a:snd r:embed="rId11" name="Explosion"/>
            </a:hlinkClick>
          </p:cNvPr>
          <p:cNvSpPr/>
          <p:nvPr/>
        </p:nvSpPr>
        <p:spPr>
          <a:xfrm>
            <a:off x="3066087" y="5671003"/>
            <a:ext cx="450371" cy="22890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2" name="Action Button: Custom 11">
            <a:hlinkClick r:id="rId8" action="ppaction://hlinksldjump" highlightClick="1">
              <a:snd r:embed="rId9" name="Yahoo"/>
            </a:hlinkClick>
          </p:cNvPr>
          <p:cNvSpPr/>
          <p:nvPr/>
        </p:nvSpPr>
        <p:spPr>
          <a:xfrm>
            <a:off x="3066087" y="526118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3" name="Action Button: Custom 12">
            <a:hlinkClick r:id="rId8" action="ppaction://hlinksldjump" highlightClick="1">
              <a:snd r:embed="rId9" name="Yahoo"/>
            </a:hlinkClick>
          </p:cNvPr>
          <p:cNvSpPr/>
          <p:nvPr/>
        </p:nvSpPr>
        <p:spPr>
          <a:xfrm>
            <a:off x="232014" y="601436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4" name="Action Button: Custom 13">
            <a:hlinkClick r:id="rId8" action="ppaction://hlinksldjump" highlightClick="1">
              <a:snd r:embed="rId9" name="Yahoo"/>
            </a:hlinkClick>
          </p:cNvPr>
          <p:cNvSpPr/>
          <p:nvPr/>
        </p:nvSpPr>
        <p:spPr>
          <a:xfrm>
            <a:off x="5847927" y="366705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5" name="Action Button: Custom 14">
            <a:hlinkClick r:id="rId10" action="ppaction://hlinksldjump" highlightClick="1">
              <a:snd r:embed="rId11" name="Explosion"/>
            </a:hlinkClick>
          </p:cNvPr>
          <p:cNvSpPr/>
          <p:nvPr/>
        </p:nvSpPr>
        <p:spPr>
          <a:xfrm>
            <a:off x="232014" y="5604546"/>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7" name="Action Button: Custom 16">
            <a:hlinkClick r:id="rId10" action="ppaction://hlinksldjump" highlightClick="1">
              <a:snd r:embed="rId11" name="Explosion"/>
            </a:hlinkClick>
          </p:cNvPr>
          <p:cNvSpPr/>
          <p:nvPr/>
        </p:nvSpPr>
        <p:spPr>
          <a:xfrm>
            <a:off x="5847927" y="320923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8" name="Action Button: Custom 17">
            <a:hlinkClick r:id="rId10" action="ppaction://hlinksldjump" highlightClick="1">
              <a:snd r:embed="rId11" name="Explosion"/>
            </a:hlinkClick>
          </p:cNvPr>
          <p:cNvSpPr/>
          <p:nvPr/>
        </p:nvSpPr>
        <p:spPr>
          <a:xfrm>
            <a:off x="232014" y="3209236"/>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0" name="Action Button: Custom 19">
            <a:hlinkClick r:id="rId10" action="ppaction://hlinksldjump" highlightClick="1">
              <a:snd r:embed="rId11" name="Explosion"/>
            </a:hlinkClick>
          </p:cNvPr>
          <p:cNvSpPr/>
          <p:nvPr/>
        </p:nvSpPr>
        <p:spPr>
          <a:xfrm>
            <a:off x="3291273" y="389596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1" name="Action Button: Custom 20">
            <a:hlinkClick r:id="rId10" action="ppaction://hlinksldjump" highlightClick="1">
              <a:snd r:embed="rId11" name="Explosion"/>
            </a:hlinkClick>
          </p:cNvPr>
          <p:cNvSpPr/>
          <p:nvPr/>
        </p:nvSpPr>
        <p:spPr>
          <a:xfrm>
            <a:off x="3291273" y="3438146"/>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2" name="Action Button: Custom 21">
            <a:hlinkClick r:id="rId8" action="ppaction://hlinksldjump" highlightClick="1">
              <a:snd r:embed="rId9" name="Yahoo"/>
            </a:hlinkClick>
          </p:cNvPr>
          <p:cNvSpPr/>
          <p:nvPr/>
        </p:nvSpPr>
        <p:spPr>
          <a:xfrm>
            <a:off x="232014" y="378150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3" name="Action Button: Custom 22">
            <a:hlinkClick r:id="rId8" action="ppaction://hlinksldjump" highlightClick="1">
              <a:snd r:embed="rId9" name="Yahoo"/>
            </a:hlinkClick>
          </p:cNvPr>
          <p:cNvSpPr/>
          <p:nvPr/>
        </p:nvSpPr>
        <p:spPr>
          <a:xfrm>
            <a:off x="3291273" y="298032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4" name="Action Button: Custom 23">
            <a:hlinkClick r:id="rId10" action="ppaction://hlinksldjump" highlightClick="1">
              <a:snd r:embed="rId11" name="Explosion"/>
            </a:hlinkClick>
          </p:cNvPr>
          <p:cNvSpPr/>
          <p:nvPr/>
        </p:nvSpPr>
        <p:spPr>
          <a:xfrm>
            <a:off x="232014" y="2636964"/>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5" name="Action Button: Custom 24">
            <a:hlinkClick r:id="rId10" action="ppaction://hlinksldjump" highlightClick="1">
              <a:snd r:embed="rId11" name="Explosion"/>
            </a:hlinkClick>
          </p:cNvPr>
          <p:cNvSpPr/>
          <p:nvPr/>
        </p:nvSpPr>
        <p:spPr>
          <a:xfrm>
            <a:off x="5847927" y="275141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6817966" cy="1143000"/>
          </a:xfrm>
        </p:spPr>
        <p:txBody>
          <a:bodyPr>
            <a:normAutofit fontScale="90000"/>
          </a:bodyPr>
          <a:lstStyle/>
          <a:p>
            <a:r>
              <a:rPr lang="en-US" dirty="0" smtClean="0"/>
              <a:t>QUIZ #5, Amendments to Constitution and legal rights</a:t>
            </a:r>
            <a:endParaRPr lang="en-US" dirty="0"/>
          </a:p>
        </p:txBody>
      </p:sp>
      <p:graphicFrame>
        <p:nvGraphicFramePr>
          <p:cNvPr id="5" name="Content Placeholder 4"/>
          <p:cNvGraphicFramePr>
            <a:graphicFrameLocks noGrp="1"/>
          </p:cNvGraphicFramePr>
          <p:nvPr>
            <p:ph idx="1"/>
          </p:nvPr>
        </p:nvGraphicFramePr>
        <p:xfrm>
          <a:off x="457200" y="1935163"/>
          <a:ext cx="8229600" cy="468100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Action Button: Home 3">
            <a:hlinkClick r:id="rId7" action="ppaction://hlinksldjump" highlightClick="1"/>
          </p:cNvPr>
          <p:cNvSpPr/>
          <p:nvPr/>
        </p:nvSpPr>
        <p:spPr>
          <a:xfrm>
            <a:off x="7899942" y="704088"/>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snd r:embed="rId9" name="Explosion"/>
            </a:hlinkClick>
          </p:cNvPr>
          <p:cNvSpPr/>
          <p:nvPr/>
        </p:nvSpPr>
        <p:spPr>
          <a:xfrm>
            <a:off x="6488721" y="58999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8" name="Action Button: Custom 7">
            <a:hlinkClick r:id="rId10" action="ppaction://hlinksldjump" highlightClick="1">
              <a:snd r:embed="rId11" name="Yahoo"/>
            </a:hlinkClick>
          </p:cNvPr>
          <p:cNvSpPr/>
          <p:nvPr/>
        </p:nvSpPr>
        <p:spPr>
          <a:xfrm>
            <a:off x="6488721" y="5490092"/>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 name="Action Button: Custom 8">
            <a:hlinkClick r:id="rId10" action="ppaction://hlinksldjump" highlightClick="1">
              <a:snd r:embed="rId11" name="Yahoo"/>
            </a:hlinkClick>
          </p:cNvPr>
          <p:cNvSpPr/>
          <p:nvPr/>
        </p:nvSpPr>
        <p:spPr>
          <a:xfrm>
            <a:off x="3211659" y="6243272"/>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0" name="Action Button: Custom 9">
            <a:hlinkClick r:id="rId12" action="ppaction://hlinksldjump" highlightClick="1">
              <a:snd r:embed="rId9" name="Explosion"/>
            </a:hlinkClick>
          </p:cNvPr>
          <p:cNvSpPr/>
          <p:nvPr/>
        </p:nvSpPr>
        <p:spPr>
          <a:xfrm>
            <a:off x="457200" y="514672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 name="Action Button: Custom 10">
            <a:hlinkClick r:id="rId8" action="ppaction://hlinksldjump" highlightClick="1">
              <a:snd r:embed="rId9" name="Explosion"/>
            </a:hlinkClick>
          </p:cNvPr>
          <p:cNvSpPr/>
          <p:nvPr/>
        </p:nvSpPr>
        <p:spPr>
          <a:xfrm>
            <a:off x="3211659" y="567100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2" name="Action Button: Custom 11">
            <a:hlinkClick r:id="rId8" action="ppaction://hlinksldjump" highlightClick="1">
              <a:snd r:embed="rId9" name="Explosion"/>
            </a:hlinkClick>
          </p:cNvPr>
          <p:cNvSpPr/>
          <p:nvPr/>
        </p:nvSpPr>
        <p:spPr>
          <a:xfrm>
            <a:off x="3211659" y="526118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3" name="Action Button: Custom 12">
            <a:hlinkClick r:id="rId10" action="ppaction://hlinksldjump" highlightClick="1">
              <a:snd r:embed="rId11" name="Yahoo"/>
            </a:hlinkClick>
          </p:cNvPr>
          <p:cNvSpPr/>
          <p:nvPr/>
        </p:nvSpPr>
        <p:spPr>
          <a:xfrm>
            <a:off x="457200" y="6014364"/>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5" name="Action Button: Custom 14">
            <a:hlinkClick r:id="rId12" action="ppaction://hlinksldjump" highlightClick="1">
              <a:snd r:embed="rId9" name="Explosion"/>
            </a:hlinkClick>
          </p:cNvPr>
          <p:cNvSpPr/>
          <p:nvPr/>
        </p:nvSpPr>
        <p:spPr>
          <a:xfrm>
            <a:off x="457200" y="555654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7" name="Action Button: Custom 16">
            <a:hlinkClick r:id="rId10" action="ppaction://hlinksldjump" highlightClick="1">
              <a:snd r:embed="rId11" name="Yahoo"/>
            </a:hlinkClick>
          </p:cNvPr>
          <p:cNvSpPr/>
          <p:nvPr/>
        </p:nvSpPr>
        <p:spPr>
          <a:xfrm>
            <a:off x="5847927" y="320923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8" name="Action Button: Custom 17">
            <a:hlinkClick r:id="rId10" action="ppaction://hlinksldjump" highlightClick="1">
              <a:snd r:embed="rId11" name="Yahoo"/>
            </a:hlinkClick>
          </p:cNvPr>
          <p:cNvSpPr/>
          <p:nvPr/>
        </p:nvSpPr>
        <p:spPr>
          <a:xfrm>
            <a:off x="457200" y="3323691"/>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0" name="Action Button: Custom 19">
            <a:hlinkClick r:id="rId10" action="ppaction://hlinksldjump" highlightClick="1">
              <a:snd r:embed="rId11" name="Yahoo"/>
            </a:hlinkClick>
          </p:cNvPr>
          <p:cNvSpPr/>
          <p:nvPr/>
        </p:nvSpPr>
        <p:spPr>
          <a:xfrm>
            <a:off x="3291273" y="389596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1" name="Action Button: Custom 20">
            <a:hlinkClick r:id="rId8" action="ppaction://hlinksldjump" highlightClick="1">
              <a:snd r:embed="rId9" name="Explosion"/>
            </a:hlinkClick>
          </p:cNvPr>
          <p:cNvSpPr/>
          <p:nvPr/>
        </p:nvSpPr>
        <p:spPr>
          <a:xfrm>
            <a:off x="3291273" y="3438146"/>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2" name="Action Button: Custom 21">
            <a:hlinkClick r:id="rId8" action="ppaction://hlinksldjump" highlightClick="1">
              <a:snd r:embed="rId9" name="Explosion"/>
            </a:hlinkClick>
          </p:cNvPr>
          <p:cNvSpPr/>
          <p:nvPr/>
        </p:nvSpPr>
        <p:spPr>
          <a:xfrm>
            <a:off x="457200" y="37815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3" name="Action Button: Custom 22">
            <a:hlinkClick r:id="rId8" action="ppaction://hlinksldjump" highlightClick="1">
              <a:snd r:embed="rId9" name="Explosion"/>
            </a:hlinkClick>
          </p:cNvPr>
          <p:cNvSpPr/>
          <p:nvPr/>
        </p:nvSpPr>
        <p:spPr>
          <a:xfrm>
            <a:off x="3291273" y="298032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4" name="Action Button: Custom 23">
            <a:hlinkClick r:id="rId8" action="ppaction://hlinksldjump" highlightClick="1">
              <a:snd r:embed="rId9" name="Explosion"/>
            </a:hlinkClick>
          </p:cNvPr>
          <p:cNvSpPr/>
          <p:nvPr/>
        </p:nvSpPr>
        <p:spPr>
          <a:xfrm>
            <a:off x="457200" y="275141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5" name="Action Button: Custom 24">
            <a:hlinkClick r:id="rId8" action="ppaction://hlinksldjump" highlightClick="1">
              <a:snd r:embed="rId9" name="Explosion"/>
            </a:hlinkClick>
          </p:cNvPr>
          <p:cNvSpPr/>
          <p:nvPr/>
        </p:nvSpPr>
        <p:spPr>
          <a:xfrm>
            <a:off x="5847927" y="275141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6" name="Action Button: Custom 25">
            <a:hlinkClick r:id="rId8" action="ppaction://hlinksldjump" highlightClick="1">
              <a:snd r:embed="rId9" name="Explosion"/>
            </a:hlinkClick>
          </p:cNvPr>
          <p:cNvSpPr/>
          <p:nvPr/>
        </p:nvSpPr>
        <p:spPr>
          <a:xfrm>
            <a:off x="5847927" y="378150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#6,  Key definitions</a:t>
            </a:r>
            <a:endParaRPr lang="en-US" dirty="0"/>
          </a:p>
        </p:txBody>
      </p:sp>
      <p:graphicFrame>
        <p:nvGraphicFramePr>
          <p:cNvPr id="5" name="Content Placeholder 4"/>
          <p:cNvGraphicFramePr>
            <a:graphicFrameLocks noGrp="1"/>
          </p:cNvGraphicFramePr>
          <p:nvPr>
            <p:ph idx="1"/>
          </p:nvPr>
        </p:nvGraphicFramePr>
        <p:xfrm>
          <a:off x="457200" y="1935163"/>
          <a:ext cx="8229600" cy="468100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Action Button: Home 3">
            <a:hlinkClick r:id="rId7" action="ppaction://hlinksldjump" highlightClick="1"/>
          </p:cNvPr>
          <p:cNvSpPr/>
          <p:nvPr/>
        </p:nvSpPr>
        <p:spPr>
          <a:xfrm>
            <a:off x="7899942" y="704088"/>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snd r:embed="rId9" name="Explosion"/>
            </a:hlinkClick>
          </p:cNvPr>
          <p:cNvSpPr/>
          <p:nvPr/>
        </p:nvSpPr>
        <p:spPr>
          <a:xfrm>
            <a:off x="6488721" y="58999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8" name="Action Button: Custom 7">
            <a:hlinkClick r:id="rId10" action="ppaction://hlinksldjump" highlightClick="1">
              <a:snd r:embed="rId11" name="Yahoo"/>
            </a:hlinkClick>
          </p:cNvPr>
          <p:cNvSpPr/>
          <p:nvPr/>
        </p:nvSpPr>
        <p:spPr>
          <a:xfrm>
            <a:off x="6488721" y="5490092"/>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 name="Action Button: Custom 8">
            <a:hlinkClick r:id="rId10" action="ppaction://hlinksldjump" highlightClick="1">
              <a:snd r:embed="rId11" name="Yahoo"/>
            </a:hlinkClick>
          </p:cNvPr>
          <p:cNvSpPr/>
          <p:nvPr/>
        </p:nvSpPr>
        <p:spPr>
          <a:xfrm>
            <a:off x="3436844" y="612881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0" name="Action Button: Custom 9">
            <a:hlinkClick r:id="rId8" action="ppaction://hlinksldjump" highlightClick="1">
              <a:snd r:embed="rId9" name="Explosion"/>
            </a:hlinkClick>
          </p:cNvPr>
          <p:cNvSpPr/>
          <p:nvPr/>
        </p:nvSpPr>
        <p:spPr>
          <a:xfrm>
            <a:off x="457200" y="514672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 name="Action Button: Custom 10">
            <a:hlinkClick r:id="rId8" action="ppaction://hlinksldjump" highlightClick="1">
              <a:snd r:embed="rId9" name="Explosion"/>
            </a:hlinkClick>
          </p:cNvPr>
          <p:cNvSpPr/>
          <p:nvPr/>
        </p:nvSpPr>
        <p:spPr>
          <a:xfrm>
            <a:off x="3436844" y="5671000"/>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2" name="Action Button: Custom 11">
            <a:hlinkClick r:id="rId8" action="ppaction://hlinksldjump" highlightClick="1">
              <a:snd r:embed="rId9" name="Explosion"/>
            </a:hlinkClick>
          </p:cNvPr>
          <p:cNvSpPr/>
          <p:nvPr/>
        </p:nvSpPr>
        <p:spPr>
          <a:xfrm>
            <a:off x="3436844" y="5213185"/>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3" name="Action Button: Custom 12">
            <a:hlinkClick r:id="rId8" action="ppaction://hlinksldjump" highlightClick="1">
              <a:snd r:embed="rId9" name="Explosion"/>
            </a:hlinkClick>
          </p:cNvPr>
          <p:cNvSpPr/>
          <p:nvPr/>
        </p:nvSpPr>
        <p:spPr>
          <a:xfrm>
            <a:off x="457200" y="6014364"/>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4" name="Action Button: Custom 13">
            <a:hlinkClick r:id="rId8" action="ppaction://hlinksldjump" highlightClick="1">
              <a:snd r:embed="rId9" name="Explosion"/>
            </a:hlinkClick>
          </p:cNvPr>
          <p:cNvSpPr/>
          <p:nvPr/>
        </p:nvSpPr>
        <p:spPr>
          <a:xfrm>
            <a:off x="6073112" y="3781506"/>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5" name="Action Button: Custom 14">
            <a:hlinkClick r:id="rId10" action="ppaction://hlinksldjump" highlightClick="1">
              <a:snd r:embed="rId11" name="Yahoo"/>
            </a:hlinkClick>
          </p:cNvPr>
          <p:cNvSpPr/>
          <p:nvPr/>
        </p:nvSpPr>
        <p:spPr>
          <a:xfrm>
            <a:off x="457200" y="555654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7" name="Action Button: Custom 16">
            <a:hlinkClick r:id="rId10" action="ppaction://hlinksldjump" highlightClick="1">
              <a:snd r:embed="rId11" name="Yahoo"/>
            </a:hlinkClick>
          </p:cNvPr>
          <p:cNvSpPr/>
          <p:nvPr/>
        </p:nvSpPr>
        <p:spPr>
          <a:xfrm>
            <a:off x="6073112" y="3323691"/>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8" name="Action Button: Custom 17">
            <a:hlinkClick r:id="rId8" action="ppaction://hlinksldjump" highlightClick="1">
              <a:snd r:embed="rId9" name="Explosion"/>
            </a:hlinkClick>
          </p:cNvPr>
          <p:cNvSpPr/>
          <p:nvPr/>
        </p:nvSpPr>
        <p:spPr>
          <a:xfrm>
            <a:off x="232014" y="3323691"/>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0" name="Action Button: Custom 19">
            <a:hlinkClick r:id="rId8" action="ppaction://hlinksldjump" highlightClick="1">
              <a:snd r:embed="rId9" name="Explosion"/>
            </a:hlinkClick>
          </p:cNvPr>
          <p:cNvSpPr/>
          <p:nvPr/>
        </p:nvSpPr>
        <p:spPr>
          <a:xfrm>
            <a:off x="2986473" y="378150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1" name="Action Button: Custom 20">
            <a:hlinkClick r:id="rId8" action="ppaction://hlinksldjump" highlightClick="1">
              <a:snd r:embed="rId9" name="Explosion"/>
            </a:hlinkClick>
          </p:cNvPr>
          <p:cNvSpPr/>
          <p:nvPr/>
        </p:nvSpPr>
        <p:spPr>
          <a:xfrm>
            <a:off x="2986473" y="320923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2" name="Action Button: Custom 21">
            <a:hlinkClick r:id="rId10" action="ppaction://hlinksldjump" highlightClick="1">
              <a:snd r:embed="rId11" name="Yahoo"/>
            </a:hlinkClick>
          </p:cNvPr>
          <p:cNvSpPr/>
          <p:nvPr/>
        </p:nvSpPr>
        <p:spPr>
          <a:xfrm>
            <a:off x="232014" y="378150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3" name="Action Button: Custom 22">
            <a:hlinkClick r:id="rId10" action="ppaction://hlinksldjump" highlightClick="1">
              <a:snd r:embed="rId11" name="Yahoo"/>
            </a:hlinkClick>
          </p:cNvPr>
          <p:cNvSpPr/>
          <p:nvPr/>
        </p:nvSpPr>
        <p:spPr>
          <a:xfrm>
            <a:off x="2986473" y="2636964"/>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4" name="Action Button: Custom 23">
            <a:hlinkClick r:id="rId8" action="ppaction://hlinksldjump" highlightClick="1">
              <a:snd r:embed="rId9" name="Explosion"/>
            </a:hlinkClick>
          </p:cNvPr>
          <p:cNvSpPr/>
          <p:nvPr/>
        </p:nvSpPr>
        <p:spPr>
          <a:xfrm>
            <a:off x="232014" y="2751421"/>
            <a:ext cx="450371" cy="228907"/>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5" name="Action Button: Custom 24">
            <a:hlinkClick r:id="rId8" action="ppaction://hlinksldjump" highlightClick="1">
              <a:snd r:embed="rId9" name="Explosion"/>
            </a:hlinkClick>
          </p:cNvPr>
          <p:cNvSpPr/>
          <p:nvPr/>
        </p:nvSpPr>
        <p:spPr>
          <a:xfrm>
            <a:off x="6073112" y="286587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163088" cy="680180"/>
          </a:xfrm>
        </p:spPr>
        <p:txBody>
          <a:bodyPr>
            <a:noAutofit/>
          </a:bodyPr>
          <a:lstStyle/>
          <a:p>
            <a:r>
              <a:rPr lang="en-US" sz="3200" dirty="0" smtClean="0"/>
              <a:t>PREPARING the defendant for sentencing</a:t>
            </a:r>
            <a:endParaRPr lang="en-US" sz="3200" dirty="0"/>
          </a:p>
        </p:txBody>
      </p:sp>
      <p:sp>
        <p:nvSpPr>
          <p:cNvPr id="3" name="Content Placeholder 2"/>
          <p:cNvSpPr>
            <a:spLocks noGrp="1"/>
          </p:cNvSpPr>
          <p:nvPr>
            <p:ph idx="1"/>
          </p:nvPr>
        </p:nvSpPr>
        <p:spPr>
          <a:xfrm>
            <a:off x="457200" y="1601466"/>
            <a:ext cx="8229600" cy="4723134"/>
          </a:xfrm>
        </p:spPr>
        <p:txBody>
          <a:bodyPr>
            <a:normAutofit fontScale="92500" lnSpcReduction="20000"/>
          </a:bodyPr>
          <a:lstStyle/>
          <a:p>
            <a:r>
              <a:rPr lang="en-US" sz="2000" dirty="0" smtClean="0"/>
              <a:t>In the interview before sentencing, explain “attorney-client” privilege and emphasize that the defendant should keep the case confidential </a:t>
            </a:r>
          </a:p>
          <a:p>
            <a:r>
              <a:rPr lang="en-US" sz="2000" dirty="0" smtClean="0"/>
              <a:t>Prepare questions and write down specific, positive information about the defendant from a phone or face-to-face interview (as well as from the intake interview done by DJJ)</a:t>
            </a:r>
          </a:p>
          <a:p>
            <a:r>
              <a:rPr lang="en-US" sz="2000" dirty="0" smtClean="0"/>
              <a:t>Make sure that the defendant understands the charges (crime committed) and his/her plea of guilty or no-contest</a:t>
            </a:r>
          </a:p>
          <a:p>
            <a:r>
              <a:rPr lang="en-US" sz="2000" dirty="0" smtClean="0"/>
              <a:t> Explain that he/she can present a “letter of recommendation” (from a coach, teacher, etc.) to the court to emphasize positive qualities</a:t>
            </a:r>
          </a:p>
          <a:p>
            <a:r>
              <a:rPr lang="en-US" sz="2000" dirty="0" smtClean="0"/>
              <a:t>Before the sentencing date, remind the defendant of the date and time of the hearing as well as how to dress and act appropriately for court</a:t>
            </a:r>
          </a:p>
          <a:p>
            <a:r>
              <a:rPr lang="en-US" sz="2000" dirty="0" smtClean="0"/>
              <a:t>Read the description of what people say and do during the sentencing (in VYC manual and click </a:t>
            </a:r>
            <a:r>
              <a:rPr lang="en-US" sz="2000" dirty="0" smtClean="0">
                <a:hlinkClick r:id="rId2" action="ppaction://hlinksldjump"/>
              </a:rPr>
              <a:t>here</a:t>
            </a:r>
            <a:r>
              <a:rPr lang="en-US" sz="2000" dirty="0" smtClean="0"/>
              <a:t> to review court procedures)</a:t>
            </a:r>
          </a:p>
          <a:p>
            <a:r>
              <a:rPr lang="en-US" sz="2000" dirty="0" smtClean="0"/>
              <a:t>Explain what the defense attorneys and prosecutors will present in court (such as biographical information, mitigating factors, etc.)</a:t>
            </a:r>
          </a:p>
          <a:p>
            <a:r>
              <a:rPr lang="en-US" sz="2000" dirty="0" smtClean="0"/>
              <a:t>Explain the sentencing recommendation, based on the “benchmarks” and mitigating factors</a:t>
            </a:r>
          </a:p>
          <a:p>
            <a:endParaRPr lang="en-US" sz="2000" dirty="0" smtClean="0"/>
          </a:p>
          <a:p>
            <a:endParaRPr lang="en-US" dirty="0"/>
          </a:p>
        </p:txBody>
      </p:sp>
      <p:sp>
        <p:nvSpPr>
          <p:cNvPr id="4" name="Action Button: Home 3">
            <a:hlinkClick r:id="rId3" action="ppaction://hlinksldjump" highlightClick="1"/>
          </p:cNvPr>
          <p:cNvSpPr/>
          <p:nvPr/>
        </p:nvSpPr>
        <p:spPr>
          <a:xfrm>
            <a:off x="7899943" y="704088"/>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#7, VYC  Defendants</a:t>
            </a:r>
            <a:endParaRPr lang="en-US" dirty="0"/>
          </a:p>
        </p:txBody>
      </p:sp>
      <p:graphicFrame>
        <p:nvGraphicFramePr>
          <p:cNvPr id="5" name="Content Placeholder 4"/>
          <p:cNvGraphicFramePr>
            <a:graphicFrameLocks noGrp="1"/>
          </p:cNvGraphicFramePr>
          <p:nvPr>
            <p:ph idx="1"/>
          </p:nvPr>
        </p:nvGraphicFramePr>
        <p:xfrm>
          <a:off x="457200" y="1935163"/>
          <a:ext cx="8229600" cy="468100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Action Button: Home 3">
            <a:hlinkClick r:id="rId7" action="ppaction://hlinksldjump" highlightClick="1"/>
          </p:cNvPr>
          <p:cNvSpPr/>
          <p:nvPr/>
        </p:nvSpPr>
        <p:spPr>
          <a:xfrm>
            <a:off x="7899942" y="704088"/>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snd r:embed="rId9" name="Yahoo"/>
            </a:hlinkClick>
          </p:cNvPr>
          <p:cNvSpPr/>
          <p:nvPr/>
        </p:nvSpPr>
        <p:spPr>
          <a:xfrm>
            <a:off x="6488721" y="58999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8" name="Action Button: Custom 7">
            <a:hlinkClick r:id="rId10" action="ppaction://hlinksldjump" highlightClick="1">
              <a:snd r:embed="rId11" name="Explosion"/>
            </a:hlinkClick>
          </p:cNvPr>
          <p:cNvSpPr/>
          <p:nvPr/>
        </p:nvSpPr>
        <p:spPr>
          <a:xfrm>
            <a:off x="6488721" y="5490092"/>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 name="Action Button: Custom 8">
            <a:hlinkClick r:id="rId10" action="ppaction://hlinksldjump" highlightClick="1">
              <a:snd r:embed="rId11" name="Explosion"/>
            </a:hlinkClick>
          </p:cNvPr>
          <p:cNvSpPr/>
          <p:nvPr/>
        </p:nvSpPr>
        <p:spPr>
          <a:xfrm>
            <a:off x="3211659" y="612881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0" name="Action Button: Custom 9">
            <a:hlinkClick r:id="rId8" action="ppaction://hlinksldjump" highlightClick="1">
              <a:snd r:embed="rId9" name="Yahoo"/>
            </a:hlinkClick>
          </p:cNvPr>
          <p:cNvSpPr/>
          <p:nvPr/>
        </p:nvSpPr>
        <p:spPr>
          <a:xfrm>
            <a:off x="232014" y="514672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 name="Action Button: Custom 10">
            <a:hlinkClick r:id="rId8" action="ppaction://hlinksldjump" highlightClick="1">
              <a:snd r:embed="rId9" name="Yahoo"/>
            </a:hlinkClick>
          </p:cNvPr>
          <p:cNvSpPr/>
          <p:nvPr/>
        </p:nvSpPr>
        <p:spPr>
          <a:xfrm>
            <a:off x="3211659" y="567100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2" name="Action Button: Custom 11">
            <a:hlinkClick r:id="rId10" action="ppaction://hlinksldjump" highlightClick="1">
              <a:snd r:embed="rId11" name="Explosion"/>
            </a:hlinkClick>
          </p:cNvPr>
          <p:cNvSpPr/>
          <p:nvPr/>
        </p:nvSpPr>
        <p:spPr>
          <a:xfrm>
            <a:off x="3211659" y="526118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3" name="Action Button: Custom 12">
            <a:hlinkClick r:id="rId10" action="ppaction://hlinksldjump" highlightClick="1">
              <a:snd r:embed="rId11" name="Explosion"/>
            </a:hlinkClick>
          </p:cNvPr>
          <p:cNvSpPr/>
          <p:nvPr/>
        </p:nvSpPr>
        <p:spPr>
          <a:xfrm>
            <a:off x="232014" y="6014364"/>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4" name="Action Button: Custom 13">
            <a:hlinkClick r:id="rId10" action="ppaction://hlinksldjump" highlightClick="1">
              <a:snd r:embed="rId11" name="Explosion"/>
            </a:hlinkClick>
          </p:cNvPr>
          <p:cNvSpPr/>
          <p:nvPr/>
        </p:nvSpPr>
        <p:spPr>
          <a:xfrm>
            <a:off x="5847927" y="366705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5" name="Action Button: Custom 14">
            <a:hlinkClick r:id="rId10" action="ppaction://hlinksldjump" highlightClick="1">
              <a:snd r:embed="rId11" name="Explosion"/>
            </a:hlinkClick>
          </p:cNvPr>
          <p:cNvSpPr/>
          <p:nvPr/>
        </p:nvSpPr>
        <p:spPr>
          <a:xfrm>
            <a:off x="232014" y="555654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7" name="Action Button: Custom 16">
            <a:hlinkClick r:id="rId10" action="ppaction://hlinksldjump" highlightClick="1">
              <a:snd r:embed="rId11" name="Explosion"/>
            </a:hlinkClick>
          </p:cNvPr>
          <p:cNvSpPr/>
          <p:nvPr/>
        </p:nvSpPr>
        <p:spPr>
          <a:xfrm>
            <a:off x="5847927" y="320923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8" name="Action Button: Custom 17">
            <a:hlinkClick r:id="rId10" action="ppaction://hlinksldjump" highlightClick="1">
              <a:snd r:embed="rId11" name="Explosion"/>
            </a:hlinkClick>
          </p:cNvPr>
          <p:cNvSpPr/>
          <p:nvPr/>
        </p:nvSpPr>
        <p:spPr>
          <a:xfrm>
            <a:off x="457200" y="3323691"/>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0" name="Action Button: Custom 19">
            <a:hlinkClick r:id="rId10" action="ppaction://hlinksldjump" highlightClick="1">
              <a:snd r:embed="rId11" name="Explosion"/>
            </a:hlinkClick>
          </p:cNvPr>
          <p:cNvSpPr/>
          <p:nvPr/>
        </p:nvSpPr>
        <p:spPr>
          <a:xfrm>
            <a:off x="3291273" y="389596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1" name="Action Button: Custom 20">
            <a:hlinkClick r:id="rId8" action="ppaction://hlinksldjump" highlightClick="1">
              <a:snd r:embed="rId9" name="Yahoo"/>
            </a:hlinkClick>
          </p:cNvPr>
          <p:cNvSpPr/>
          <p:nvPr/>
        </p:nvSpPr>
        <p:spPr>
          <a:xfrm>
            <a:off x="3291273" y="3438146"/>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2" name="Action Button: Custom 21">
            <a:hlinkClick r:id="rId8" action="ppaction://hlinksldjump" highlightClick="1">
              <a:snd r:embed="rId9" name="Yahoo"/>
            </a:hlinkClick>
          </p:cNvPr>
          <p:cNvSpPr/>
          <p:nvPr/>
        </p:nvSpPr>
        <p:spPr>
          <a:xfrm>
            <a:off x="457200" y="37815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3" name="Action Button: Custom 22">
            <a:hlinkClick r:id="rId10" action="ppaction://hlinksldjump" highlightClick="1">
              <a:snd r:embed="rId11" name="Explosion"/>
            </a:hlinkClick>
          </p:cNvPr>
          <p:cNvSpPr/>
          <p:nvPr/>
        </p:nvSpPr>
        <p:spPr>
          <a:xfrm>
            <a:off x="3291273" y="298032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4" name="Action Button: Custom 23">
            <a:hlinkClick r:id="rId10" action="ppaction://hlinksldjump" highlightClick="1">
              <a:snd r:embed="rId11" name="Explosion"/>
            </a:hlinkClick>
          </p:cNvPr>
          <p:cNvSpPr/>
          <p:nvPr/>
        </p:nvSpPr>
        <p:spPr>
          <a:xfrm>
            <a:off x="457200" y="275141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5" name="Action Button: Custom 24">
            <a:hlinkClick r:id="rId8" action="ppaction://hlinksldjump" highlightClick="1">
              <a:snd r:embed="rId9" name="Yahoo"/>
            </a:hlinkClick>
          </p:cNvPr>
          <p:cNvSpPr/>
          <p:nvPr/>
        </p:nvSpPr>
        <p:spPr>
          <a:xfrm>
            <a:off x="5847927" y="275141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QUIZ #8, Aggravating/ Mitigating Factors </a:t>
            </a:r>
            <a:endParaRPr lang="en-US" sz="3600" dirty="0"/>
          </a:p>
        </p:txBody>
      </p:sp>
      <p:graphicFrame>
        <p:nvGraphicFramePr>
          <p:cNvPr id="5" name="Content Placeholder 4"/>
          <p:cNvGraphicFramePr>
            <a:graphicFrameLocks noGrp="1"/>
          </p:cNvGraphicFramePr>
          <p:nvPr>
            <p:ph idx="1"/>
          </p:nvPr>
        </p:nvGraphicFramePr>
        <p:xfrm>
          <a:off x="457200" y="1935163"/>
          <a:ext cx="8229600" cy="468100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Action Button: Home 3">
            <a:hlinkClick r:id="rId7" action="ppaction://hlinksldjump" highlightClick="1"/>
          </p:cNvPr>
          <p:cNvSpPr/>
          <p:nvPr/>
        </p:nvSpPr>
        <p:spPr>
          <a:xfrm>
            <a:off x="7899942" y="704088"/>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snd r:embed="rId9" name="Explosion"/>
            </a:hlinkClick>
          </p:cNvPr>
          <p:cNvSpPr/>
          <p:nvPr/>
        </p:nvSpPr>
        <p:spPr>
          <a:xfrm>
            <a:off x="6488721" y="58999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8" name="Action Button: Custom 7">
            <a:hlinkClick r:id="rId10" action="ppaction://hlinksldjump" highlightClick="1">
              <a:snd r:embed="rId11" name="Yahoo"/>
            </a:hlinkClick>
          </p:cNvPr>
          <p:cNvSpPr/>
          <p:nvPr/>
        </p:nvSpPr>
        <p:spPr>
          <a:xfrm>
            <a:off x="6488721" y="5490092"/>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 name="Action Button: Custom 8">
            <a:hlinkClick r:id="rId12" action="ppaction://hlinksldjump" highlightClick="1">
              <a:snd r:embed="rId9" name="Explosion"/>
            </a:hlinkClick>
          </p:cNvPr>
          <p:cNvSpPr/>
          <p:nvPr/>
        </p:nvSpPr>
        <p:spPr>
          <a:xfrm>
            <a:off x="3211659" y="612881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0" name="Action Button: Custom 9">
            <a:hlinkClick r:id="rId12" action="ppaction://hlinksldjump" highlightClick="1">
              <a:snd r:embed="rId9" name="Explosion"/>
            </a:hlinkClick>
          </p:cNvPr>
          <p:cNvSpPr/>
          <p:nvPr/>
        </p:nvSpPr>
        <p:spPr>
          <a:xfrm>
            <a:off x="457200" y="514672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 name="Action Button: Custom 10">
            <a:hlinkClick r:id="rId10" action="ppaction://hlinksldjump" highlightClick="1">
              <a:snd r:embed="rId11" name="Yahoo"/>
            </a:hlinkClick>
          </p:cNvPr>
          <p:cNvSpPr/>
          <p:nvPr/>
        </p:nvSpPr>
        <p:spPr>
          <a:xfrm>
            <a:off x="3211659" y="567100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2" name="Action Button: Custom 11">
            <a:hlinkClick r:id="rId12" action="ppaction://hlinksldjump" highlightClick="1">
              <a:snd r:embed="rId9" name="Explosion"/>
            </a:hlinkClick>
          </p:cNvPr>
          <p:cNvSpPr/>
          <p:nvPr/>
        </p:nvSpPr>
        <p:spPr>
          <a:xfrm>
            <a:off x="3211659" y="526118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3" name="Action Button: Custom 12">
            <a:hlinkClick r:id="rId12" action="ppaction://hlinksldjump" highlightClick="1">
              <a:snd r:embed="rId9" name="Explosion"/>
            </a:hlinkClick>
          </p:cNvPr>
          <p:cNvSpPr/>
          <p:nvPr/>
        </p:nvSpPr>
        <p:spPr>
          <a:xfrm>
            <a:off x="457200" y="6014364"/>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4" name="Action Button: Custom 13">
            <a:hlinkClick r:id="rId13" action="ppaction://hlinksldjump" highlightClick="1">
              <a:snd r:embed="rId9" name="Explosion"/>
            </a:hlinkClick>
          </p:cNvPr>
          <p:cNvSpPr/>
          <p:nvPr/>
        </p:nvSpPr>
        <p:spPr>
          <a:xfrm>
            <a:off x="5847927" y="366705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5" name="Action Button: Custom 14">
            <a:hlinkClick r:id="rId10" action="ppaction://hlinksldjump" highlightClick="1">
              <a:snd r:embed="rId11" name="Yahoo"/>
            </a:hlinkClick>
          </p:cNvPr>
          <p:cNvSpPr/>
          <p:nvPr/>
        </p:nvSpPr>
        <p:spPr>
          <a:xfrm>
            <a:off x="457200" y="555654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7" name="Action Button: Custom 16">
            <a:hlinkClick r:id="rId13" action="ppaction://hlinksldjump" highlightClick="1">
              <a:snd r:embed="rId9" name="Explosion"/>
            </a:hlinkClick>
          </p:cNvPr>
          <p:cNvSpPr/>
          <p:nvPr/>
        </p:nvSpPr>
        <p:spPr>
          <a:xfrm>
            <a:off x="5847927" y="320923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8" name="Action Button: Custom 17">
            <a:hlinkClick r:id="rId10" action="ppaction://hlinksldjump" highlightClick="1">
              <a:snd r:embed="rId11" name="Yahoo"/>
            </a:hlinkClick>
          </p:cNvPr>
          <p:cNvSpPr/>
          <p:nvPr/>
        </p:nvSpPr>
        <p:spPr>
          <a:xfrm>
            <a:off x="457200" y="3323691"/>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0" name="Action Button: Custom 19">
            <a:hlinkClick r:id="rId13" action="ppaction://hlinksldjump" highlightClick="1">
              <a:snd r:embed="rId9" name="Explosion"/>
            </a:hlinkClick>
          </p:cNvPr>
          <p:cNvSpPr/>
          <p:nvPr/>
        </p:nvSpPr>
        <p:spPr>
          <a:xfrm>
            <a:off x="3291273" y="389596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1" name="Action Button: Custom 20">
            <a:hlinkClick r:id="rId13" action="ppaction://hlinksldjump" highlightClick="1">
              <a:snd r:embed="rId9" name="Explosion"/>
            </a:hlinkClick>
          </p:cNvPr>
          <p:cNvSpPr/>
          <p:nvPr/>
        </p:nvSpPr>
        <p:spPr>
          <a:xfrm>
            <a:off x="3291273" y="3438146"/>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2" name="Action Button: Custom 21">
            <a:hlinkClick r:id="rId12" action="ppaction://hlinksldjump" highlightClick="1">
              <a:snd r:embed="rId9" name="Explosion"/>
            </a:hlinkClick>
          </p:cNvPr>
          <p:cNvSpPr/>
          <p:nvPr/>
        </p:nvSpPr>
        <p:spPr>
          <a:xfrm>
            <a:off x="457200" y="37815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3" name="Action Button: Custom 22">
            <a:hlinkClick r:id="rId10" action="ppaction://hlinksldjump" highlightClick="1">
              <a:snd r:embed="rId11" name="Yahoo"/>
            </a:hlinkClick>
          </p:cNvPr>
          <p:cNvSpPr/>
          <p:nvPr/>
        </p:nvSpPr>
        <p:spPr>
          <a:xfrm>
            <a:off x="3291273" y="298032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4" name="Action Button: Custom 23">
            <a:hlinkClick r:id="rId12" action="ppaction://hlinksldjump" highlightClick="1">
              <a:snd r:embed="rId9" name="Explosion"/>
            </a:hlinkClick>
          </p:cNvPr>
          <p:cNvSpPr/>
          <p:nvPr/>
        </p:nvSpPr>
        <p:spPr>
          <a:xfrm>
            <a:off x="457200" y="275141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5" name="Action Button: Custom 24">
            <a:hlinkClick r:id="rId10" action="ppaction://hlinksldjump" highlightClick="1">
              <a:snd r:embed="rId11" name="Yahoo"/>
            </a:hlinkClick>
          </p:cNvPr>
          <p:cNvSpPr/>
          <p:nvPr/>
        </p:nvSpPr>
        <p:spPr>
          <a:xfrm>
            <a:off x="5847927" y="275141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#9, State of mind   </a:t>
            </a:r>
            <a:endParaRPr lang="en-US" dirty="0"/>
          </a:p>
        </p:txBody>
      </p:sp>
      <p:graphicFrame>
        <p:nvGraphicFramePr>
          <p:cNvPr id="5" name="Content Placeholder 4"/>
          <p:cNvGraphicFramePr>
            <a:graphicFrameLocks noGrp="1"/>
          </p:cNvGraphicFramePr>
          <p:nvPr>
            <p:ph idx="1"/>
          </p:nvPr>
        </p:nvGraphicFramePr>
        <p:xfrm>
          <a:off x="457200" y="1935163"/>
          <a:ext cx="8229600" cy="468100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Action Button: Home 3">
            <a:hlinkClick r:id="rId7" action="ppaction://hlinksldjump" highlightClick="1"/>
          </p:cNvPr>
          <p:cNvSpPr/>
          <p:nvPr/>
        </p:nvSpPr>
        <p:spPr>
          <a:xfrm>
            <a:off x="7899942" y="704088"/>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snd r:embed="rId9" name="Explosion"/>
            </a:hlinkClick>
          </p:cNvPr>
          <p:cNvSpPr/>
          <p:nvPr/>
        </p:nvSpPr>
        <p:spPr>
          <a:xfrm>
            <a:off x="6488721" y="58999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8" name="Action Button: Custom 7">
            <a:hlinkClick r:id="rId10" action="ppaction://hlinksldjump" highlightClick="1">
              <a:snd r:embed="rId11" name="Yahoo"/>
            </a:hlinkClick>
          </p:cNvPr>
          <p:cNvSpPr/>
          <p:nvPr/>
        </p:nvSpPr>
        <p:spPr>
          <a:xfrm>
            <a:off x="6488721" y="5490092"/>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 name="Action Button: Custom 8">
            <a:hlinkClick r:id="rId8" action="ppaction://hlinksldjump" highlightClick="1">
              <a:snd r:embed="rId9" name="Explosion"/>
            </a:hlinkClick>
          </p:cNvPr>
          <p:cNvSpPr/>
          <p:nvPr/>
        </p:nvSpPr>
        <p:spPr>
          <a:xfrm>
            <a:off x="3211659" y="612881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0" name="Action Button: Custom 9">
            <a:hlinkClick r:id="rId8" action="ppaction://hlinksldjump" highlightClick="1">
              <a:snd r:embed="rId9" name="Explosion"/>
            </a:hlinkClick>
          </p:cNvPr>
          <p:cNvSpPr/>
          <p:nvPr/>
        </p:nvSpPr>
        <p:spPr>
          <a:xfrm>
            <a:off x="457200" y="514672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 name="Action Button: Custom 10">
            <a:hlinkClick r:id="rId10" action="ppaction://hlinksldjump" highlightClick="1">
              <a:snd r:embed="rId11" name="Yahoo"/>
            </a:hlinkClick>
          </p:cNvPr>
          <p:cNvSpPr/>
          <p:nvPr/>
        </p:nvSpPr>
        <p:spPr>
          <a:xfrm>
            <a:off x="3211659" y="567100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2" name="Action Button: Custom 11">
            <a:hlinkClick r:id="rId8" action="ppaction://hlinksldjump" highlightClick="1">
              <a:snd r:embed="rId9" name="Explosion"/>
            </a:hlinkClick>
          </p:cNvPr>
          <p:cNvSpPr/>
          <p:nvPr/>
        </p:nvSpPr>
        <p:spPr>
          <a:xfrm>
            <a:off x="3211659" y="526118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3" name="Action Button: Custom 12">
            <a:hlinkClick r:id="rId8" action="ppaction://hlinksldjump" highlightClick="1">
              <a:snd r:embed="rId9" name="Explosion"/>
            </a:hlinkClick>
          </p:cNvPr>
          <p:cNvSpPr/>
          <p:nvPr/>
        </p:nvSpPr>
        <p:spPr>
          <a:xfrm>
            <a:off x="457200" y="6014364"/>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4" name="Action Button: Custom 13">
            <a:hlinkClick r:id="rId8" action="ppaction://hlinksldjump" highlightClick="1">
              <a:snd r:embed="rId9" name="Explosion"/>
            </a:hlinkClick>
          </p:cNvPr>
          <p:cNvSpPr/>
          <p:nvPr/>
        </p:nvSpPr>
        <p:spPr>
          <a:xfrm>
            <a:off x="5847927" y="366705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5" name="Action Button: Custom 14">
            <a:hlinkClick r:id="rId10" action="ppaction://hlinksldjump" highlightClick="1">
              <a:snd r:embed="rId11" name="Yahoo"/>
            </a:hlinkClick>
          </p:cNvPr>
          <p:cNvSpPr/>
          <p:nvPr/>
        </p:nvSpPr>
        <p:spPr>
          <a:xfrm>
            <a:off x="457200" y="555654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7" name="Action Button: Custom 16">
            <a:hlinkClick r:id="rId8" action="ppaction://hlinksldjump" highlightClick="1">
              <a:snd r:embed="rId9" name="Explosion"/>
            </a:hlinkClick>
          </p:cNvPr>
          <p:cNvSpPr/>
          <p:nvPr/>
        </p:nvSpPr>
        <p:spPr>
          <a:xfrm>
            <a:off x="5847927" y="3209237"/>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8" name="Action Button: Custom 17">
            <a:hlinkClick r:id="rId8" action="ppaction://hlinksldjump" highlightClick="1">
              <a:snd r:embed="rId9" name="Explosion"/>
            </a:hlinkClick>
          </p:cNvPr>
          <p:cNvSpPr/>
          <p:nvPr/>
        </p:nvSpPr>
        <p:spPr>
          <a:xfrm>
            <a:off x="232014" y="3323691"/>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0" name="Action Button: Custom 19">
            <a:hlinkClick r:id="rId10" action="ppaction://hlinksldjump" highlightClick="1">
              <a:snd r:embed="rId11" name="Yahoo"/>
            </a:hlinkClick>
          </p:cNvPr>
          <p:cNvSpPr/>
          <p:nvPr/>
        </p:nvSpPr>
        <p:spPr>
          <a:xfrm>
            <a:off x="3291273" y="3895963"/>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1" name="Action Button: Custom 20">
            <a:hlinkClick r:id="rId10" action="ppaction://hlinksldjump" highlightClick="1">
              <a:snd r:embed="rId11" name="Yahoo"/>
            </a:hlinkClick>
          </p:cNvPr>
          <p:cNvSpPr/>
          <p:nvPr/>
        </p:nvSpPr>
        <p:spPr>
          <a:xfrm>
            <a:off x="3291273" y="3438146"/>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2" name="Action Button: Custom 21">
            <a:hlinkClick r:id="rId10" action="ppaction://hlinksldjump" highlightClick="1">
              <a:snd r:embed="rId11" name="Yahoo"/>
            </a:hlinkClick>
          </p:cNvPr>
          <p:cNvSpPr/>
          <p:nvPr/>
        </p:nvSpPr>
        <p:spPr>
          <a:xfrm>
            <a:off x="232014" y="378150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3" name="Action Button: Custom 22">
            <a:hlinkClick r:id="rId8" action="ppaction://hlinksldjump" highlightClick="1">
              <a:snd r:embed="rId9" name="Explosion"/>
            </a:hlinkClick>
          </p:cNvPr>
          <p:cNvSpPr/>
          <p:nvPr/>
        </p:nvSpPr>
        <p:spPr>
          <a:xfrm>
            <a:off x="3291273" y="2980328"/>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4" name="Action Button: Custom 23">
            <a:hlinkClick r:id="rId8" action="ppaction://hlinksldjump" highlightClick="1">
              <a:snd r:embed="rId9" name="Explosion"/>
            </a:hlinkClick>
          </p:cNvPr>
          <p:cNvSpPr/>
          <p:nvPr/>
        </p:nvSpPr>
        <p:spPr>
          <a:xfrm>
            <a:off x="232014" y="2865871"/>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5" name="Action Button: Custom 24">
            <a:hlinkClick r:id="rId10" action="ppaction://hlinksldjump" highlightClick="1">
              <a:snd r:embed="rId11" name="Yahoo"/>
            </a:hlinkClick>
          </p:cNvPr>
          <p:cNvSpPr/>
          <p:nvPr/>
        </p:nvSpPr>
        <p:spPr>
          <a:xfrm>
            <a:off x="5847927" y="2751419"/>
            <a:ext cx="450371" cy="22890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31666" y="704088"/>
            <a:ext cx="7555134" cy="891302"/>
          </a:xfrm>
        </p:spPr>
        <p:txBody>
          <a:bodyPr/>
          <a:lstStyle/>
          <a:p>
            <a:r>
              <a:rPr lang="en-US" dirty="0" smtClean="0"/>
              <a:t>ETHICS</a:t>
            </a:r>
            <a:endParaRPr lang="en-US" dirty="0"/>
          </a:p>
        </p:txBody>
      </p:sp>
      <p:sp>
        <p:nvSpPr>
          <p:cNvPr id="5" name="Action Button: Home 4">
            <a:hlinkClick r:id="rId2" action="ppaction://hlinksldjump" highlightClick="1"/>
          </p:cNvPr>
          <p:cNvSpPr/>
          <p:nvPr/>
        </p:nvSpPr>
        <p:spPr>
          <a:xfrm>
            <a:off x="7899942" y="915210"/>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0741" y="1595390"/>
            <a:ext cx="7152201" cy="4955203"/>
          </a:xfrm>
          <a:prstGeom prst="rect">
            <a:avLst/>
          </a:prstGeom>
          <a:noFill/>
        </p:spPr>
        <p:txBody>
          <a:bodyPr wrap="square" rtlCol="0">
            <a:spAutoFit/>
          </a:bodyPr>
          <a:lstStyle/>
          <a:p>
            <a:pPr indent="-457200">
              <a:buFont typeface="Wingdings" charset="2"/>
              <a:buChar char="q"/>
            </a:pPr>
            <a:r>
              <a:rPr lang="en-US" sz="1900" dirty="0" smtClean="0"/>
              <a:t>The public expects all attorneys and judges to be </a:t>
            </a:r>
            <a:r>
              <a:rPr lang="en-US" sz="1900" dirty="0" smtClean="0">
                <a:solidFill>
                  <a:schemeClr val="accent1"/>
                </a:solidFill>
              </a:rPr>
              <a:t>ethical</a:t>
            </a:r>
            <a:r>
              <a:rPr lang="en-US" sz="1900" dirty="0" smtClean="0"/>
              <a:t>.  </a:t>
            </a:r>
          </a:p>
          <a:p>
            <a:pPr indent="-457200">
              <a:buFont typeface="Wingdings" charset="2"/>
              <a:buChar char="q"/>
            </a:pPr>
            <a:r>
              <a:rPr lang="en-US" sz="1900" dirty="0" smtClean="0"/>
              <a:t>VYC members are expected to obey rules of conduct set by the VYC members and the VYC Ethics Board.</a:t>
            </a:r>
          </a:p>
          <a:p>
            <a:pPr indent="-457200">
              <a:buFont typeface="Wingdings" charset="2"/>
              <a:buChar char="q"/>
            </a:pPr>
            <a:r>
              <a:rPr lang="en-US" sz="1900" dirty="0" smtClean="0"/>
              <a:t>VYC members are </a:t>
            </a:r>
            <a:r>
              <a:rPr lang="en-US" sz="1900" dirty="0" smtClean="0">
                <a:solidFill>
                  <a:schemeClr val="accent1"/>
                </a:solidFill>
              </a:rPr>
              <a:t>not</a:t>
            </a:r>
            <a:r>
              <a:rPr lang="en-US" sz="1900" dirty="0" smtClean="0"/>
              <a:t> qualified to provide legal advice.</a:t>
            </a:r>
          </a:p>
          <a:p>
            <a:pPr indent="-457200">
              <a:buFont typeface="Wingdings" charset="2"/>
              <a:buChar char="q"/>
            </a:pPr>
            <a:r>
              <a:rPr lang="en-US" sz="1900" dirty="0" smtClean="0"/>
              <a:t>The VYC Ethics Board decides on the actions to take if a VYC member is found guilty of a ethics violation.  The Board can suspend the member from VYC, but </a:t>
            </a:r>
            <a:r>
              <a:rPr lang="en-US" sz="1900" dirty="0" smtClean="0">
                <a:solidFill>
                  <a:schemeClr val="accent1"/>
                </a:solidFill>
              </a:rPr>
              <a:t>cannot</a:t>
            </a:r>
            <a:r>
              <a:rPr lang="en-US" sz="1900" dirty="0" smtClean="0"/>
              <a:t> impose fines.</a:t>
            </a:r>
          </a:p>
          <a:p>
            <a:pPr indent="-457200">
              <a:buFont typeface="Wingdings" charset="2"/>
              <a:buChar char="q"/>
            </a:pPr>
            <a:r>
              <a:rPr lang="en-US" sz="1900" dirty="0" smtClean="0"/>
              <a:t>VYC attorneys may </a:t>
            </a:r>
            <a:r>
              <a:rPr lang="en-US" sz="1900" dirty="0" smtClean="0">
                <a:solidFill>
                  <a:schemeClr val="accent1"/>
                </a:solidFill>
              </a:rPr>
              <a:t>not</a:t>
            </a:r>
            <a:r>
              <a:rPr lang="en-US" sz="1900" dirty="0" smtClean="0"/>
              <a:t> represent defendants in related cases.  If they know the defendant, they are </a:t>
            </a:r>
            <a:r>
              <a:rPr lang="en-US" sz="1900" dirty="0" smtClean="0">
                <a:solidFill>
                  <a:schemeClr val="accent1"/>
                </a:solidFill>
              </a:rPr>
              <a:t>not</a:t>
            </a:r>
            <a:r>
              <a:rPr lang="en-US" sz="1900" dirty="0" smtClean="0"/>
              <a:t> allowed to represent him or her UNLESS the defendant and his/her family has agreed to work with them as defense attorneys.</a:t>
            </a:r>
          </a:p>
          <a:p>
            <a:pPr indent="-457200">
              <a:buFont typeface="Wingdings" charset="2"/>
              <a:buChar char="q"/>
            </a:pPr>
            <a:r>
              <a:rPr lang="en-US" sz="1900" dirty="0" smtClean="0"/>
              <a:t>If all VYC members act professionally, the defendant is more likely to have a positive view of restorative justice and to successfully complete his or her sentence.</a:t>
            </a:r>
          </a:p>
          <a:p>
            <a:pPr>
              <a:lnSpc>
                <a:spcPct val="150000"/>
              </a:lnSpc>
              <a:buFont typeface="Wingdings" charset="2"/>
              <a:buChar char="q"/>
            </a:pPr>
            <a:endParaRPr lang="en-US" sz="2000" dirty="0" smtClean="0"/>
          </a:p>
          <a:p>
            <a:endParaRPr lang="en-US" sz="2000" dirty="0" smtClean="0">
              <a:solidFill>
                <a:schemeClr val="accent1"/>
              </a:solidFill>
              <a:latin typeface="+mj-lt"/>
            </a:endParaRPr>
          </a:p>
        </p:txBody>
      </p:sp>
      <p:pic>
        <p:nvPicPr>
          <p:cNvPr id="12" name="Picture 11">
            <a:hlinkClick r:id="rId3" action="ppaction://hlinksldjump"/>
          </p:cNvPr>
          <p:cNvPicPr>
            <a:picLocks noChangeAspect="1"/>
          </p:cNvPicPr>
          <p:nvPr/>
        </p:nvPicPr>
        <p:blipFill>
          <a:blip r:embed="rId4"/>
          <a:stretch>
            <a:fillRect/>
          </a:stretch>
        </p:blipFill>
        <p:spPr>
          <a:xfrm>
            <a:off x="6703878" y="943417"/>
            <a:ext cx="913981" cy="651973"/>
          </a:xfrm>
          <a:prstGeom prst="rect">
            <a:avLst/>
          </a:prstGeom>
        </p:spPr>
      </p:pic>
      <p:pic>
        <p:nvPicPr>
          <p:cNvPr id="6" name="Content Placeholder 5">
            <a:hlinkClick r:id="rId5" action="ppaction://hlinksldjump"/>
          </p:cNvPr>
          <p:cNvPicPr>
            <a:picLocks noGrp="1" noChangeAspect="1"/>
          </p:cNvPicPr>
          <p:nvPr>
            <p:ph idx="1"/>
          </p:nvPr>
        </p:nvPicPr>
        <p:blipFill>
          <a:blip r:embed="rId6"/>
          <a:srcRect t="-6657" b="-6657"/>
          <a:stretch>
            <a:fillRect/>
          </a:stretch>
        </p:blipFill>
        <p:spPr>
          <a:xfrm>
            <a:off x="4843333" y="5826950"/>
            <a:ext cx="787998" cy="420266"/>
          </a:xfrm>
        </p:spPr>
      </p:pic>
      <p:sp>
        <p:nvSpPr>
          <p:cNvPr id="7" name="TextBox 6"/>
          <p:cNvSpPr txBox="1"/>
          <p:nvPr/>
        </p:nvSpPr>
        <p:spPr>
          <a:xfrm>
            <a:off x="5020528" y="943417"/>
            <a:ext cx="1683351" cy="369332"/>
          </a:xfrm>
          <a:prstGeom prst="rect">
            <a:avLst/>
          </a:prstGeom>
          <a:noFill/>
        </p:spPr>
        <p:txBody>
          <a:bodyPr wrap="square" rtlCol="0">
            <a:spAutoFit/>
          </a:bodyPr>
          <a:lstStyle/>
          <a:p>
            <a:r>
              <a:rPr lang="en-US" dirty="0" smtClean="0">
                <a:solidFill>
                  <a:schemeClr val="accent1"/>
                </a:solidFill>
              </a:rPr>
              <a:t>Go to quiz #1</a:t>
            </a:r>
          </a:p>
        </p:txBody>
      </p:sp>
      <p:sp>
        <p:nvSpPr>
          <p:cNvPr id="8" name="TextBox 7"/>
          <p:cNvSpPr txBox="1"/>
          <p:nvPr/>
        </p:nvSpPr>
        <p:spPr>
          <a:xfrm>
            <a:off x="1328962" y="5877884"/>
            <a:ext cx="3263342" cy="369332"/>
          </a:xfrm>
          <a:prstGeom prst="rect">
            <a:avLst/>
          </a:prstGeom>
          <a:noFill/>
        </p:spPr>
        <p:txBody>
          <a:bodyPr wrap="square" rtlCol="0">
            <a:spAutoFit/>
          </a:bodyPr>
          <a:lstStyle/>
          <a:p>
            <a:r>
              <a:rPr lang="en-US" dirty="0" smtClean="0">
                <a:solidFill>
                  <a:schemeClr val="accent1"/>
                </a:solidFill>
              </a:rPr>
              <a:t>To review CONFIDENTIALITY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97377" y="704088"/>
            <a:ext cx="4415111" cy="1143000"/>
          </a:xfrm>
        </p:spPr>
        <p:txBody>
          <a:bodyPr>
            <a:normAutofit fontScale="90000"/>
          </a:bodyPr>
          <a:lstStyle/>
          <a:p>
            <a:r>
              <a:rPr lang="en-US" dirty="0" smtClean="0"/>
              <a:t>ROLE OF DEFENSE ATTORNEY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defense attorneys must represent the defendant to the best of their ability and get a fair sentence, when the defendant has pled guilty or no-contest</a:t>
            </a:r>
          </a:p>
          <a:p>
            <a:r>
              <a:rPr lang="en-US" dirty="0" smtClean="0"/>
              <a:t>The defense attorneys must assure that the court hears from the defendant’s point of view and the reasons why a specific sentence should be imposed</a:t>
            </a:r>
          </a:p>
          <a:p>
            <a:r>
              <a:rPr lang="en-US" dirty="0" smtClean="0"/>
              <a:t>The defense attorneys “tell the story” about the defendant with an emphasis on his/her positive qualities using facts from their own interview with the defendant AND the “intake interview” done by DJJ (Division of Juvenile Justice)</a:t>
            </a:r>
          </a:p>
          <a:p>
            <a:r>
              <a:rPr lang="en-US" dirty="0" smtClean="0"/>
              <a:t> Defense attorneys have a </a:t>
            </a:r>
            <a:r>
              <a:rPr lang="en-US" dirty="0" smtClean="0">
                <a:hlinkClick r:id="rId2" action="ppaction://hlinksldjump"/>
              </a:rPr>
              <a:t>confidentiality</a:t>
            </a:r>
            <a:r>
              <a:rPr lang="en-US" dirty="0" smtClean="0"/>
              <a:t> duty which applies to “client confidences”  </a:t>
            </a:r>
          </a:p>
          <a:p>
            <a:r>
              <a:rPr lang="en-US" dirty="0" smtClean="0"/>
              <a:t>Click </a:t>
            </a:r>
            <a:r>
              <a:rPr lang="en-US" dirty="0" smtClean="0">
                <a:hlinkClick r:id="rId3" action="ppaction://hlinksldjump"/>
              </a:rPr>
              <a:t>here</a:t>
            </a:r>
            <a:r>
              <a:rPr lang="en-US" dirty="0" smtClean="0"/>
              <a:t> to review the roles of the defense and prosecuting attorneys and </a:t>
            </a:r>
            <a:r>
              <a:rPr lang="en-US" dirty="0" smtClean="0">
                <a:hlinkClick r:id="rId4" action="ppaction://hlinksldjump"/>
              </a:rPr>
              <a:t>here</a:t>
            </a:r>
            <a:r>
              <a:rPr lang="en-US" dirty="0" smtClean="0"/>
              <a:t> to review how to prepare a defendant for the sentencing hearing</a:t>
            </a:r>
          </a:p>
        </p:txBody>
      </p:sp>
      <p:sp>
        <p:nvSpPr>
          <p:cNvPr id="6" name="Action Button: Home 5">
            <a:hlinkClick r:id="rId5" action="ppaction://hlinksldjump" highlightClick="1"/>
          </p:cNvPr>
          <p:cNvSpPr/>
          <p:nvPr/>
        </p:nvSpPr>
        <p:spPr>
          <a:xfrm>
            <a:off x="8091903" y="1255300"/>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hlinkClick r:id="rId6" action="ppaction://hlinksldjump"/>
          </p:cNvPr>
          <p:cNvPicPr>
            <a:picLocks noChangeAspect="1"/>
          </p:cNvPicPr>
          <p:nvPr/>
        </p:nvPicPr>
        <p:blipFill>
          <a:blip r:embed="rId7"/>
          <a:stretch>
            <a:fillRect/>
          </a:stretch>
        </p:blipFill>
        <p:spPr>
          <a:xfrm>
            <a:off x="6895839" y="1269403"/>
            <a:ext cx="913981" cy="651973"/>
          </a:xfrm>
          <a:prstGeom prst="rect">
            <a:avLst/>
          </a:prstGeom>
        </p:spPr>
      </p:pic>
      <p:sp>
        <p:nvSpPr>
          <p:cNvPr id="7" name="TextBox 6"/>
          <p:cNvSpPr txBox="1"/>
          <p:nvPr/>
        </p:nvSpPr>
        <p:spPr>
          <a:xfrm>
            <a:off x="5212488" y="1477756"/>
            <a:ext cx="1683351" cy="369332"/>
          </a:xfrm>
          <a:prstGeom prst="rect">
            <a:avLst/>
          </a:prstGeom>
          <a:noFill/>
        </p:spPr>
        <p:txBody>
          <a:bodyPr wrap="square" rtlCol="0">
            <a:spAutoFit/>
          </a:bodyPr>
          <a:lstStyle/>
          <a:p>
            <a:r>
              <a:rPr lang="en-US" dirty="0" smtClean="0">
                <a:solidFill>
                  <a:schemeClr val="accent1"/>
                </a:solidFill>
              </a:rPr>
              <a:t>Go to quiz #2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it the role of the defense or prosecution?</a:t>
            </a:r>
            <a:endParaRPr lang="en-US" dirty="0"/>
          </a:p>
        </p:txBody>
      </p:sp>
      <p:sp>
        <p:nvSpPr>
          <p:cNvPr id="3" name="Content Placeholder 2"/>
          <p:cNvSpPr>
            <a:spLocks noGrp="1"/>
          </p:cNvSpPr>
          <p:nvPr>
            <p:ph idx="1"/>
          </p:nvPr>
        </p:nvSpPr>
        <p:spPr/>
        <p:txBody>
          <a:bodyPr>
            <a:normAutofit lnSpcReduction="10000"/>
          </a:bodyPr>
          <a:lstStyle/>
          <a:p>
            <a:r>
              <a:rPr lang="en-US" dirty="0" smtClean="0"/>
              <a:t>Read the following roles and decide whether they belong to the defense attorneys or prosecuting attorneys.  Then, click the role to see if you are right.</a:t>
            </a:r>
          </a:p>
          <a:p>
            <a:r>
              <a:rPr lang="en-US" dirty="0" smtClean="0">
                <a:hlinkClick r:id="rId2" action="ppaction://hlinksldjump">
                  <a:snd r:embed="rId3" name="Yahoo"/>
                </a:hlinkClick>
              </a:rPr>
              <a:t>Writing a probable cause statement</a:t>
            </a:r>
            <a:r>
              <a:rPr lang="en-US" dirty="0" smtClean="0"/>
              <a:t> </a:t>
            </a:r>
          </a:p>
          <a:p>
            <a:r>
              <a:rPr lang="en-US" dirty="0" smtClean="0">
                <a:hlinkClick r:id="rId4" action="ppaction://hlinksldjump">
                  <a:snd r:embed="rId3" name="Yahoo"/>
                </a:hlinkClick>
              </a:rPr>
              <a:t>Explaining court procedures to the defendant</a:t>
            </a:r>
            <a:endParaRPr lang="en-US" dirty="0" smtClean="0"/>
          </a:p>
          <a:p>
            <a:r>
              <a:rPr lang="en-US" dirty="0" smtClean="0">
                <a:hlinkClick r:id="rId4" action="ppaction://hlinksldjump">
                  <a:snd r:embed="rId3" name="Yahoo"/>
                </a:hlinkClick>
              </a:rPr>
              <a:t>Interviewing the defendant before the sentencing</a:t>
            </a:r>
            <a:endParaRPr lang="en-US" dirty="0" smtClean="0"/>
          </a:p>
          <a:p>
            <a:r>
              <a:rPr lang="en-US" dirty="0" smtClean="0">
                <a:hlinkClick r:id="rId2" action="ppaction://hlinksldjump">
                  <a:snd r:embed="rId3" name="Yahoo"/>
                </a:hlinkClick>
              </a:rPr>
              <a:t>Proving the case for the state “beyond a reasonable doubt”</a:t>
            </a:r>
            <a:endParaRPr lang="en-US" dirty="0" smtClean="0"/>
          </a:p>
          <a:p>
            <a:r>
              <a:rPr lang="en-US" dirty="0" smtClean="0">
                <a:hlinkClick r:id="rId4" action="ppaction://hlinksldjump">
                  <a:snd r:embed="rId3" name="Yahoo"/>
                </a:hlinkClick>
              </a:rPr>
              <a:t>Making sure that the defendant agrees with the charges in the charging document</a:t>
            </a:r>
            <a:endParaRPr lang="en-US" dirty="0" smtClean="0"/>
          </a:p>
          <a:p>
            <a:endParaRPr lang="en-US" dirty="0"/>
          </a:p>
        </p:txBody>
      </p:sp>
      <p:sp>
        <p:nvSpPr>
          <p:cNvPr id="4" name="Action Button: Home 3">
            <a:hlinkClick r:id="rId5" action="ppaction://hlinksldjump" highlightClick="1"/>
          </p:cNvPr>
          <p:cNvSpPr/>
          <p:nvPr/>
        </p:nvSpPr>
        <p:spPr>
          <a:xfrm>
            <a:off x="8091903" y="1255300"/>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hlinkClick r:id="rId6" action="ppaction://hlinksldjump"/>
          </p:cNvPr>
          <p:cNvPicPr>
            <a:picLocks noChangeAspect="1"/>
          </p:cNvPicPr>
          <p:nvPr/>
        </p:nvPicPr>
        <p:blipFill>
          <a:blip r:embed="rId7"/>
          <a:stretch>
            <a:fillRect/>
          </a:stretch>
        </p:blipFill>
        <p:spPr>
          <a:xfrm>
            <a:off x="6895839" y="1269403"/>
            <a:ext cx="913981" cy="651973"/>
          </a:xfrm>
          <a:prstGeom prst="rect">
            <a:avLst/>
          </a:prstGeom>
        </p:spPr>
      </p:pic>
      <p:sp>
        <p:nvSpPr>
          <p:cNvPr id="6" name="TextBox 5"/>
          <p:cNvSpPr txBox="1"/>
          <p:nvPr/>
        </p:nvSpPr>
        <p:spPr>
          <a:xfrm>
            <a:off x="5212488" y="1477756"/>
            <a:ext cx="1683351" cy="369332"/>
          </a:xfrm>
          <a:prstGeom prst="rect">
            <a:avLst/>
          </a:prstGeom>
          <a:noFill/>
        </p:spPr>
        <p:txBody>
          <a:bodyPr wrap="square" rtlCol="0">
            <a:spAutoFit/>
          </a:bodyPr>
          <a:lstStyle/>
          <a:p>
            <a:r>
              <a:rPr lang="en-US" dirty="0" smtClean="0">
                <a:solidFill>
                  <a:schemeClr val="accent1"/>
                </a:solidFill>
              </a:rPr>
              <a:t>Go to quiz #2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SENTENCING GUIDELINES</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smtClean="0"/>
              <a:t>CSH= community service hours</a:t>
            </a:r>
          </a:p>
          <a:p>
            <a:r>
              <a:rPr lang="en-US" sz="2000" dirty="0" smtClean="0"/>
              <a:t>Class A Misdemeanor benchmark = 25 CSH</a:t>
            </a:r>
          </a:p>
          <a:p>
            <a:r>
              <a:rPr lang="en-US" sz="2000" dirty="0" smtClean="0"/>
              <a:t>Class B Misdemeanor benchmark = 15 CSH</a:t>
            </a:r>
          </a:p>
          <a:p>
            <a:r>
              <a:rPr lang="en-US" sz="2000" dirty="0" smtClean="0"/>
              <a:t>Theft less than $15 benchmark = 10 CSH</a:t>
            </a:r>
          </a:p>
          <a:p>
            <a:r>
              <a:rPr lang="en-US" sz="2000" dirty="0" smtClean="0"/>
              <a:t>Driving violation benchmark = 20 CSH</a:t>
            </a:r>
          </a:p>
          <a:p>
            <a:r>
              <a:rPr lang="en-US" sz="2000" dirty="0" smtClean="0"/>
              <a:t>MIP benchmark = 18 CSH</a:t>
            </a:r>
          </a:p>
          <a:p>
            <a:r>
              <a:rPr lang="en-US" sz="2000" dirty="0" smtClean="0"/>
              <a:t>Tobacco violation benchmark = 16 CSH</a:t>
            </a:r>
          </a:p>
          <a:p>
            <a:r>
              <a:rPr lang="en-US" sz="2000" dirty="0" smtClean="0"/>
              <a:t>Curfew violation benchmark = 14 CSH</a:t>
            </a:r>
          </a:p>
          <a:p>
            <a:r>
              <a:rPr lang="en-US" sz="2000" dirty="0" smtClean="0"/>
              <a:t>Restitution (required for any theft)</a:t>
            </a:r>
          </a:p>
          <a:p>
            <a:r>
              <a:rPr lang="en-US" sz="2000" dirty="0" smtClean="0">
                <a:hlinkClick r:id="rId2" action="ppaction://hlinksldjump"/>
              </a:rPr>
              <a:t>Aggravating</a:t>
            </a:r>
            <a:r>
              <a:rPr lang="en-US" sz="2000" dirty="0" smtClean="0"/>
              <a:t> and </a:t>
            </a:r>
            <a:r>
              <a:rPr lang="en-US" sz="2000" dirty="0" smtClean="0">
                <a:hlinkClick r:id="rId3" action="ppaction://hlinksldjump"/>
              </a:rPr>
              <a:t>mitigating</a:t>
            </a:r>
            <a:r>
              <a:rPr lang="en-US" sz="2000" dirty="0" smtClean="0"/>
              <a:t> factors are determined by the VYC judges, based on the arguments of the defense attorneys and prosecutors.  In no case should the sentence be adjusted by more than 50% from the benchmark sentence as a result of aggravating or mitigating factor adjustment</a:t>
            </a:r>
          </a:p>
          <a:p>
            <a:r>
              <a:rPr lang="en-US" sz="2000" dirty="0" smtClean="0"/>
              <a:t>In addition to CSH, the following are usually a part of a VYC sentencing: essay (500 words min. 1,00o words max.) and letter of apology</a:t>
            </a:r>
          </a:p>
          <a:p>
            <a:endParaRPr lang="en-US" dirty="0" smtClean="0"/>
          </a:p>
        </p:txBody>
      </p:sp>
      <p:sp>
        <p:nvSpPr>
          <p:cNvPr id="5" name="Action Button: Home 4">
            <a:hlinkClick r:id="rId4" action="ppaction://hlinksldjump" highlightClick="1"/>
          </p:cNvPr>
          <p:cNvSpPr/>
          <p:nvPr/>
        </p:nvSpPr>
        <p:spPr>
          <a:xfrm>
            <a:off x="7899942" y="1255300"/>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5759391" cy="1143000"/>
          </a:xfrm>
        </p:spPr>
        <p:txBody>
          <a:bodyPr>
            <a:normAutofit fontScale="90000"/>
          </a:bodyPr>
          <a:lstStyle/>
          <a:p>
            <a:r>
              <a:rPr lang="en-US" dirty="0" smtClean="0"/>
              <a:t>ROLE OF PROSECUTORS</a:t>
            </a:r>
            <a:endParaRPr lang="en-US" dirty="0"/>
          </a:p>
        </p:txBody>
      </p:sp>
      <p:sp>
        <p:nvSpPr>
          <p:cNvPr id="3" name="Content Placeholder 2"/>
          <p:cNvSpPr>
            <a:spLocks noGrp="1"/>
          </p:cNvSpPr>
          <p:nvPr>
            <p:ph idx="1"/>
          </p:nvPr>
        </p:nvSpPr>
        <p:spPr/>
        <p:txBody>
          <a:bodyPr/>
          <a:lstStyle/>
          <a:p>
            <a:r>
              <a:rPr lang="en-US" sz="2400" dirty="0" smtClean="0"/>
              <a:t>The prosecutors represent the State and must “do justice” by proving their case “beyond a reasonable doubt”</a:t>
            </a:r>
          </a:p>
          <a:p>
            <a:r>
              <a:rPr lang="en-US" sz="2400" dirty="0" smtClean="0"/>
              <a:t>They prepare a “Probable Cause Statement” which includes all the facts related to the crime, information from the police report, and the elements of a crime (conduct and </a:t>
            </a:r>
            <a:r>
              <a:rPr lang="en-US" sz="2400" dirty="0" smtClean="0">
                <a:hlinkClick r:id="rId2" action="ppaction://hlinksldjump"/>
              </a:rPr>
              <a:t>state of mind</a:t>
            </a:r>
            <a:r>
              <a:rPr lang="en-US" sz="2400" dirty="0" smtClean="0"/>
              <a:t>)</a:t>
            </a:r>
          </a:p>
          <a:p>
            <a:r>
              <a:rPr lang="en-US" sz="2400" dirty="0" smtClean="0"/>
              <a:t>They read the Victim Impact Statement in court and ask for restitution if the crime had a financial impact on the victim</a:t>
            </a:r>
          </a:p>
          <a:p>
            <a:r>
              <a:rPr lang="en-US" sz="2400" dirty="0" smtClean="0"/>
              <a:t>Click </a:t>
            </a:r>
            <a:r>
              <a:rPr lang="en-US" sz="2400" dirty="0" smtClean="0">
                <a:hlinkClick r:id="rId3" action="ppaction://hlinksldjump"/>
              </a:rPr>
              <a:t>here</a:t>
            </a:r>
            <a:r>
              <a:rPr lang="en-US" sz="2400" dirty="0" smtClean="0"/>
              <a:t> to review the roles of the defense and prosecuting attorneys</a:t>
            </a:r>
          </a:p>
          <a:p>
            <a:endParaRPr lang="en-US" sz="2400" dirty="0" smtClean="0"/>
          </a:p>
          <a:p>
            <a:endParaRPr lang="en-US" sz="2400" dirty="0" smtClean="0"/>
          </a:p>
          <a:p>
            <a:endParaRPr lang="en-US" dirty="0" smtClean="0"/>
          </a:p>
          <a:p>
            <a:endParaRPr lang="en-US" dirty="0" smtClean="0"/>
          </a:p>
          <a:p>
            <a:endParaRPr lang="en-US" dirty="0"/>
          </a:p>
        </p:txBody>
      </p:sp>
      <p:sp>
        <p:nvSpPr>
          <p:cNvPr id="5" name="Action Button: Home 4">
            <a:hlinkClick r:id="rId4" action="ppaction://hlinksldjump" highlightClick="1"/>
          </p:cNvPr>
          <p:cNvSpPr/>
          <p:nvPr/>
        </p:nvSpPr>
        <p:spPr>
          <a:xfrm>
            <a:off x="7899942" y="1255300"/>
            <a:ext cx="786857" cy="68018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hlinkClick r:id="rId5" action="ppaction://hlinksldjump"/>
          </p:cNvPr>
          <p:cNvPicPr>
            <a:picLocks noChangeAspect="1"/>
          </p:cNvPicPr>
          <p:nvPr/>
        </p:nvPicPr>
        <p:blipFill>
          <a:blip r:embed="rId6"/>
          <a:stretch>
            <a:fillRect/>
          </a:stretch>
        </p:blipFill>
        <p:spPr>
          <a:xfrm>
            <a:off x="6438848" y="1283507"/>
            <a:ext cx="913981" cy="651973"/>
          </a:xfrm>
          <a:prstGeom prst="rect">
            <a:avLst/>
          </a:prstGeom>
        </p:spPr>
      </p:pic>
      <p:sp>
        <p:nvSpPr>
          <p:cNvPr id="7" name="TextBox 6"/>
          <p:cNvSpPr txBox="1"/>
          <p:nvPr/>
        </p:nvSpPr>
        <p:spPr>
          <a:xfrm>
            <a:off x="6054163" y="900071"/>
            <a:ext cx="1683351" cy="369332"/>
          </a:xfrm>
          <a:prstGeom prst="rect">
            <a:avLst/>
          </a:prstGeom>
          <a:noFill/>
        </p:spPr>
        <p:txBody>
          <a:bodyPr wrap="square" rtlCol="0">
            <a:spAutoFit/>
          </a:bodyPr>
          <a:lstStyle/>
          <a:p>
            <a:r>
              <a:rPr lang="en-US" dirty="0" smtClean="0">
                <a:solidFill>
                  <a:schemeClr val="accent1"/>
                </a:solidFill>
              </a:rPr>
              <a:t>Go to quiz #3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got it!!!</a:t>
            </a:r>
            <a:endParaRPr lang="en-US" dirty="0"/>
          </a:p>
        </p:txBody>
      </p:sp>
      <p:pic>
        <p:nvPicPr>
          <p:cNvPr id="4" name="Content Placeholder 3"/>
          <p:cNvPicPr>
            <a:picLocks noGrp="1" noChangeAspect="1"/>
          </p:cNvPicPr>
          <p:nvPr>
            <p:ph idx="1"/>
          </p:nvPr>
        </p:nvPicPr>
        <p:blipFill>
          <a:blip r:embed="rId3"/>
          <a:srcRect l="-81416" r="-81416"/>
          <a:stretch>
            <a:fillRect/>
          </a:stretch>
        </p:blipFill>
        <p:spPr/>
      </p:pic>
      <p:pic>
        <p:nvPicPr>
          <p:cNvPr id="5" name="Picture 4">
            <a:hlinkClick r:id="rId4" action="ppaction://hlinksldjump"/>
          </p:cNvPr>
          <p:cNvPicPr>
            <a:picLocks noChangeAspect="1"/>
          </p:cNvPicPr>
          <p:nvPr/>
        </p:nvPicPr>
        <p:blipFill>
          <a:blip r:embed="rId5"/>
          <a:stretch>
            <a:fillRect/>
          </a:stretch>
        </p:blipFill>
        <p:spPr>
          <a:xfrm>
            <a:off x="7473249" y="704088"/>
            <a:ext cx="913981" cy="952125"/>
          </a:xfrm>
          <a:prstGeom prst="rect">
            <a:avLst/>
          </a:prstGeom>
        </p:spPr>
      </p:pic>
      <p:sp>
        <p:nvSpPr>
          <p:cNvPr id="6" name="TextBox 5"/>
          <p:cNvSpPr txBox="1"/>
          <p:nvPr/>
        </p:nvSpPr>
        <p:spPr>
          <a:xfrm>
            <a:off x="6024630" y="1048545"/>
            <a:ext cx="1448619" cy="338554"/>
          </a:xfrm>
          <a:prstGeom prst="rect">
            <a:avLst/>
          </a:prstGeom>
          <a:noFill/>
        </p:spPr>
        <p:txBody>
          <a:bodyPr wrap="square" rtlCol="0">
            <a:spAutoFit/>
          </a:bodyPr>
          <a:lstStyle/>
          <a:p>
            <a:r>
              <a:rPr lang="en-US" sz="1600" dirty="0" smtClean="0">
                <a:solidFill>
                  <a:schemeClr val="tx2"/>
                </a:solidFill>
                <a:latin typeface="+mj-lt"/>
              </a:rPr>
              <a:t>Back to quiz #1</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ngo"/>
                                        </p:tgtEl>
                                      </p:cMediaNode>
                                    </p:audio>
                                  </p:subTnLst>
                                </p:cTn>
                              </p:par>
                              <p:par>
                                <p:cTn id="9" presetID="2" presetClass="entr" presetSubtype="1" accel="50000" decel="5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1143000"/>
          </a:xfrm>
        </p:spPr>
        <p:txBody>
          <a:bodyPr/>
          <a:lstStyle/>
          <a:p>
            <a:r>
              <a:rPr lang="en-US" dirty="0" smtClean="0"/>
              <a:t>You got it!!!</a:t>
            </a:r>
            <a:endParaRPr lang="en-US" dirty="0"/>
          </a:p>
        </p:txBody>
      </p:sp>
      <p:pic>
        <p:nvPicPr>
          <p:cNvPr id="5" name="Content Placeholder 3"/>
          <p:cNvPicPr>
            <a:picLocks noGrp="1" noChangeAspect="1"/>
          </p:cNvPicPr>
          <p:nvPr>
            <p:ph idx="1"/>
          </p:nvPr>
        </p:nvPicPr>
        <p:blipFill>
          <a:blip r:embed="rId2"/>
          <a:srcRect l="-81416" r="-81416"/>
          <a:stretch>
            <a:fillRect/>
          </a:stretch>
        </p:blipFill>
        <p:spPr>
          <a:xfrm>
            <a:off x="457200" y="1935480"/>
            <a:ext cx="8229600" cy="4389120"/>
          </a:xfrm>
        </p:spPr>
      </p:pic>
      <p:pic>
        <p:nvPicPr>
          <p:cNvPr id="6" name="Picture 5">
            <a:hlinkClick r:id="rId3" action="ppaction://hlinksldjump"/>
          </p:cNvPr>
          <p:cNvPicPr>
            <a:picLocks noChangeAspect="1"/>
          </p:cNvPicPr>
          <p:nvPr/>
        </p:nvPicPr>
        <p:blipFill>
          <a:blip r:embed="rId4"/>
          <a:stretch>
            <a:fillRect/>
          </a:stretch>
        </p:blipFill>
        <p:spPr>
          <a:xfrm>
            <a:off x="7473249" y="704088"/>
            <a:ext cx="913981" cy="952125"/>
          </a:xfrm>
          <a:prstGeom prst="rect">
            <a:avLst/>
          </a:prstGeom>
        </p:spPr>
      </p:pic>
      <p:sp>
        <p:nvSpPr>
          <p:cNvPr id="7" name="TextBox 6"/>
          <p:cNvSpPr txBox="1"/>
          <p:nvPr/>
        </p:nvSpPr>
        <p:spPr>
          <a:xfrm>
            <a:off x="6024630" y="1048545"/>
            <a:ext cx="1448619" cy="338554"/>
          </a:xfrm>
          <a:prstGeom prst="rect">
            <a:avLst/>
          </a:prstGeom>
          <a:noFill/>
        </p:spPr>
        <p:txBody>
          <a:bodyPr wrap="square" rtlCol="0">
            <a:spAutoFit/>
          </a:bodyPr>
          <a:lstStyle/>
          <a:p>
            <a:r>
              <a:rPr lang="en-US" sz="1600" dirty="0" smtClean="0">
                <a:solidFill>
                  <a:schemeClr val="tx2"/>
                </a:solidFill>
                <a:latin typeface="+mj-lt"/>
              </a:rPr>
              <a:t>Back to quiz #2</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1143000"/>
          </a:xfrm>
        </p:spPr>
        <p:txBody>
          <a:bodyPr/>
          <a:lstStyle/>
          <a:p>
            <a:r>
              <a:rPr lang="en-US" dirty="0" smtClean="0"/>
              <a:t>You got it!!!</a:t>
            </a:r>
            <a:endParaRPr lang="en-US" dirty="0"/>
          </a:p>
        </p:txBody>
      </p:sp>
      <p:pic>
        <p:nvPicPr>
          <p:cNvPr id="5" name="Content Placeholder 3"/>
          <p:cNvPicPr>
            <a:picLocks noGrp="1" noChangeAspect="1"/>
          </p:cNvPicPr>
          <p:nvPr>
            <p:ph idx="1"/>
          </p:nvPr>
        </p:nvPicPr>
        <p:blipFill>
          <a:blip r:embed="rId2"/>
          <a:srcRect l="-81416" r="-81416"/>
          <a:stretch>
            <a:fillRect/>
          </a:stretch>
        </p:blipFill>
        <p:spPr>
          <a:xfrm>
            <a:off x="457200" y="1935480"/>
            <a:ext cx="8229600" cy="4389120"/>
          </a:xfrm>
        </p:spPr>
      </p:pic>
      <p:pic>
        <p:nvPicPr>
          <p:cNvPr id="6" name="Picture 5">
            <a:hlinkClick r:id="rId3" action="ppaction://hlinksldjump"/>
          </p:cNvPr>
          <p:cNvPicPr>
            <a:picLocks noChangeAspect="1"/>
          </p:cNvPicPr>
          <p:nvPr/>
        </p:nvPicPr>
        <p:blipFill>
          <a:blip r:embed="rId4"/>
          <a:stretch>
            <a:fillRect/>
          </a:stretch>
        </p:blipFill>
        <p:spPr>
          <a:xfrm>
            <a:off x="7473249" y="704088"/>
            <a:ext cx="913981" cy="952125"/>
          </a:xfrm>
          <a:prstGeom prst="rect">
            <a:avLst/>
          </a:prstGeom>
        </p:spPr>
      </p:pic>
      <p:sp>
        <p:nvSpPr>
          <p:cNvPr id="7" name="TextBox 6"/>
          <p:cNvSpPr txBox="1"/>
          <p:nvPr/>
        </p:nvSpPr>
        <p:spPr>
          <a:xfrm>
            <a:off x="6024630" y="1048545"/>
            <a:ext cx="1448619" cy="338554"/>
          </a:xfrm>
          <a:prstGeom prst="rect">
            <a:avLst/>
          </a:prstGeom>
          <a:noFill/>
        </p:spPr>
        <p:txBody>
          <a:bodyPr wrap="square" rtlCol="0">
            <a:spAutoFit/>
          </a:bodyPr>
          <a:lstStyle/>
          <a:p>
            <a:r>
              <a:rPr lang="en-US" sz="1600" dirty="0" smtClean="0">
                <a:solidFill>
                  <a:schemeClr val="tx2"/>
                </a:solidFill>
                <a:latin typeface="+mj-lt"/>
              </a:rPr>
              <a:t>Back to quiz #3</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1143000"/>
          </a:xfrm>
        </p:spPr>
        <p:txBody>
          <a:bodyPr/>
          <a:lstStyle/>
          <a:p>
            <a:r>
              <a:rPr lang="en-US" dirty="0" smtClean="0"/>
              <a:t>You got it!!!</a:t>
            </a:r>
            <a:endParaRPr lang="en-US" dirty="0"/>
          </a:p>
        </p:txBody>
      </p:sp>
      <p:pic>
        <p:nvPicPr>
          <p:cNvPr id="5" name="Content Placeholder 3"/>
          <p:cNvPicPr>
            <a:picLocks noGrp="1" noChangeAspect="1"/>
          </p:cNvPicPr>
          <p:nvPr>
            <p:ph idx="1"/>
          </p:nvPr>
        </p:nvPicPr>
        <p:blipFill>
          <a:blip r:embed="rId2"/>
          <a:srcRect l="-81416" r="-81416"/>
          <a:stretch>
            <a:fillRect/>
          </a:stretch>
        </p:blipFill>
        <p:spPr>
          <a:xfrm>
            <a:off x="457200" y="1935480"/>
            <a:ext cx="8229600" cy="4389120"/>
          </a:xfrm>
        </p:spPr>
      </p:pic>
      <p:pic>
        <p:nvPicPr>
          <p:cNvPr id="6" name="Picture 5">
            <a:hlinkClick r:id="rId3" action="ppaction://hlinksldjump"/>
          </p:cNvPr>
          <p:cNvPicPr>
            <a:picLocks noChangeAspect="1"/>
          </p:cNvPicPr>
          <p:nvPr/>
        </p:nvPicPr>
        <p:blipFill>
          <a:blip r:embed="rId4"/>
          <a:stretch>
            <a:fillRect/>
          </a:stretch>
        </p:blipFill>
        <p:spPr>
          <a:xfrm>
            <a:off x="7473249" y="704088"/>
            <a:ext cx="913981" cy="952125"/>
          </a:xfrm>
          <a:prstGeom prst="rect">
            <a:avLst/>
          </a:prstGeom>
        </p:spPr>
      </p:pic>
      <p:sp>
        <p:nvSpPr>
          <p:cNvPr id="7" name="TextBox 6"/>
          <p:cNvSpPr txBox="1"/>
          <p:nvPr/>
        </p:nvSpPr>
        <p:spPr>
          <a:xfrm>
            <a:off x="6024630" y="1048545"/>
            <a:ext cx="1448619" cy="338554"/>
          </a:xfrm>
          <a:prstGeom prst="rect">
            <a:avLst/>
          </a:prstGeom>
          <a:noFill/>
        </p:spPr>
        <p:txBody>
          <a:bodyPr wrap="square" rtlCol="0">
            <a:spAutoFit/>
          </a:bodyPr>
          <a:lstStyle/>
          <a:p>
            <a:r>
              <a:rPr lang="en-US" sz="1600" dirty="0" smtClean="0">
                <a:solidFill>
                  <a:schemeClr val="tx2"/>
                </a:solidFill>
                <a:latin typeface="+mj-lt"/>
              </a:rPr>
              <a:t>Back to quiz #4</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1143000"/>
          </a:xfrm>
        </p:spPr>
        <p:txBody>
          <a:bodyPr/>
          <a:lstStyle/>
          <a:p>
            <a:r>
              <a:rPr lang="en-US" dirty="0" smtClean="0"/>
              <a:t>You got it!!!</a:t>
            </a:r>
            <a:endParaRPr lang="en-US" dirty="0"/>
          </a:p>
        </p:txBody>
      </p:sp>
      <p:pic>
        <p:nvPicPr>
          <p:cNvPr id="5" name="Content Placeholder 3"/>
          <p:cNvPicPr>
            <a:picLocks noGrp="1" noChangeAspect="1"/>
          </p:cNvPicPr>
          <p:nvPr>
            <p:ph idx="1"/>
          </p:nvPr>
        </p:nvPicPr>
        <p:blipFill>
          <a:blip r:embed="rId2"/>
          <a:srcRect l="-81416" r="-81416"/>
          <a:stretch>
            <a:fillRect/>
          </a:stretch>
        </p:blipFill>
        <p:spPr>
          <a:xfrm>
            <a:off x="457200" y="1935480"/>
            <a:ext cx="8229600" cy="4389120"/>
          </a:xfrm>
        </p:spPr>
      </p:pic>
      <p:pic>
        <p:nvPicPr>
          <p:cNvPr id="6" name="Picture 5">
            <a:hlinkClick r:id="rId3" action="ppaction://hlinksldjump"/>
          </p:cNvPr>
          <p:cNvPicPr>
            <a:picLocks noChangeAspect="1"/>
          </p:cNvPicPr>
          <p:nvPr/>
        </p:nvPicPr>
        <p:blipFill>
          <a:blip r:embed="rId4"/>
          <a:stretch>
            <a:fillRect/>
          </a:stretch>
        </p:blipFill>
        <p:spPr>
          <a:xfrm>
            <a:off x="7473249" y="704088"/>
            <a:ext cx="913981" cy="952125"/>
          </a:xfrm>
          <a:prstGeom prst="rect">
            <a:avLst/>
          </a:prstGeom>
        </p:spPr>
      </p:pic>
      <p:sp>
        <p:nvSpPr>
          <p:cNvPr id="7" name="TextBox 6"/>
          <p:cNvSpPr txBox="1"/>
          <p:nvPr/>
        </p:nvSpPr>
        <p:spPr>
          <a:xfrm>
            <a:off x="6024630" y="1048545"/>
            <a:ext cx="1448619" cy="338554"/>
          </a:xfrm>
          <a:prstGeom prst="rect">
            <a:avLst/>
          </a:prstGeom>
          <a:noFill/>
        </p:spPr>
        <p:txBody>
          <a:bodyPr wrap="square" rtlCol="0">
            <a:spAutoFit/>
          </a:bodyPr>
          <a:lstStyle/>
          <a:p>
            <a:r>
              <a:rPr lang="en-US" sz="1600" dirty="0" smtClean="0">
                <a:solidFill>
                  <a:schemeClr val="tx2"/>
                </a:solidFill>
                <a:latin typeface="+mj-lt"/>
              </a:rPr>
              <a:t>Back to quiz #5</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1143000"/>
          </a:xfrm>
        </p:spPr>
        <p:txBody>
          <a:bodyPr/>
          <a:lstStyle/>
          <a:p>
            <a:r>
              <a:rPr lang="en-US" dirty="0" smtClean="0"/>
              <a:t>You got it!!!</a:t>
            </a:r>
            <a:endParaRPr lang="en-US" dirty="0"/>
          </a:p>
        </p:txBody>
      </p:sp>
      <p:pic>
        <p:nvPicPr>
          <p:cNvPr id="5" name="Content Placeholder 3"/>
          <p:cNvPicPr>
            <a:picLocks noGrp="1" noChangeAspect="1"/>
          </p:cNvPicPr>
          <p:nvPr>
            <p:ph idx="1"/>
          </p:nvPr>
        </p:nvPicPr>
        <p:blipFill>
          <a:blip r:embed="rId2"/>
          <a:srcRect l="-81416" r="-81416"/>
          <a:stretch>
            <a:fillRect/>
          </a:stretch>
        </p:blipFill>
        <p:spPr>
          <a:xfrm>
            <a:off x="457200" y="1935480"/>
            <a:ext cx="8229600" cy="4389120"/>
          </a:xfrm>
        </p:spPr>
      </p:pic>
      <p:pic>
        <p:nvPicPr>
          <p:cNvPr id="6" name="Picture 5">
            <a:hlinkClick r:id="rId3" action="ppaction://hlinksldjump"/>
          </p:cNvPr>
          <p:cNvPicPr>
            <a:picLocks noChangeAspect="1"/>
          </p:cNvPicPr>
          <p:nvPr/>
        </p:nvPicPr>
        <p:blipFill>
          <a:blip r:embed="rId4"/>
          <a:stretch>
            <a:fillRect/>
          </a:stretch>
        </p:blipFill>
        <p:spPr>
          <a:xfrm>
            <a:off x="7473249" y="704088"/>
            <a:ext cx="913981" cy="952125"/>
          </a:xfrm>
          <a:prstGeom prst="rect">
            <a:avLst/>
          </a:prstGeom>
        </p:spPr>
      </p:pic>
      <p:sp>
        <p:nvSpPr>
          <p:cNvPr id="7" name="TextBox 6"/>
          <p:cNvSpPr txBox="1"/>
          <p:nvPr/>
        </p:nvSpPr>
        <p:spPr>
          <a:xfrm>
            <a:off x="6024630" y="1048545"/>
            <a:ext cx="1448619" cy="338554"/>
          </a:xfrm>
          <a:prstGeom prst="rect">
            <a:avLst/>
          </a:prstGeom>
          <a:noFill/>
        </p:spPr>
        <p:txBody>
          <a:bodyPr wrap="square" rtlCol="0">
            <a:spAutoFit/>
          </a:bodyPr>
          <a:lstStyle/>
          <a:p>
            <a:r>
              <a:rPr lang="en-US" sz="1600" dirty="0" smtClean="0">
                <a:solidFill>
                  <a:schemeClr val="tx2"/>
                </a:solidFill>
                <a:latin typeface="+mj-lt"/>
              </a:rPr>
              <a:t>Back to quiz #6</a:t>
            </a:r>
            <a:endParaRPr lang="en-US" sz="16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0000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1065</TotalTime>
  <Words>4393</Words>
  <Application>Microsoft Macintosh PowerPoint</Application>
  <PresentationFormat>On-screen Show (4:3)</PresentationFormat>
  <Paragraphs>692</Paragraphs>
  <Slides>37</Slides>
  <Notes>0</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Flow</vt:lpstr>
      <vt:lpstr>Valdez Youth Court</vt:lpstr>
      <vt:lpstr>Welcome to the Bar Exam review!</vt:lpstr>
      <vt:lpstr>PREPARING the defendant for sentencing</vt:lpstr>
      <vt:lpstr>You got it!!!</vt:lpstr>
      <vt:lpstr>You got it!!!</vt:lpstr>
      <vt:lpstr>You got it!!!</vt:lpstr>
      <vt:lpstr>You got it!!!</vt:lpstr>
      <vt:lpstr>You got it!!!</vt:lpstr>
      <vt:lpstr>You got it!!!</vt:lpstr>
      <vt:lpstr>You got it!!!</vt:lpstr>
      <vt:lpstr>You got it!!!</vt:lpstr>
      <vt:lpstr>You got it!!!</vt:lpstr>
      <vt:lpstr>MITIGATING FACTORS</vt:lpstr>
      <vt:lpstr>CONFIDENTIALITY</vt:lpstr>
      <vt:lpstr>STATE OF MIND</vt:lpstr>
      <vt:lpstr>IMPACT OF CRIME ON VICTIM</vt:lpstr>
      <vt:lpstr>VICTIM IMPACT STATEMENT</vt:lpstr>
      <vt:lpstr>AGGRAVATING FACTORS</vt:lpstr>
      <vt:lpstr>COURTROOM PROCEDURES</vt:lpstr>
      <vt:lpstr>SENTENCING RULES</vt:lpstr>
      <vt:lpstr>CONSTITUTIONAL AMENDMENTS</vt:lpstr>
      <vt:lpstr>IMPORTANT DEFINITIONS</vt:lpstr>
      <vt:lpstr>DEFENDANTS IN YOUTH COURT</vt:lpstr>
      <vt:lpstr>QUIZ #1-Confidentiality and Ethics</vt:lpstr>
      <vt:lpstr>QUIZ #2, Role of Defense Attorney  </vt:lpstr>
      <vt:lpstr>QUIZ #3, Role of Prosecutors</vt:lpstr>
      <vt:lpstr>QUIZ #4, Sentencing  </vt:lpstr>
      <vt:lpstr>QUIZ #5, Amendments to Constitution and legal rights</vt:lpstr>
      <vt:lpstr>QUIZ #6,  Key definitions</vt:lpstr>
      <vt:lpstr>QUIZ #7, VYC  Defendants</vt:lpstr>
      <vt:lpstr>QUIZ #8, Aggravating/ Mitigating Factors </vt:lpstr>
      <vt:lpstr>QUIZ #9, State of mind   </vt:lpstr>
      <vt:lpstr>ETHICS</vt:lpstr>
      <vt:lpstr>ROLE OF DEFENSE ATTORNEY</vt:lpstr>
      <vt:lpstr>Is it the role of the defense or prosecution?</vt:lpstr>
      <vt:lpstr>SENTENCING GUIDELINES</vt:lpstr>
      <vt:lpstr>ROLE OF PROSECUTORS</vt:lpstr>
    </vt:vector>
  </TitlesOfParts>
  <Company>Currant Ridge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Cynthia Shidner</dc:creator>
  <cp:lastModifiedBy>Cynthia Shidner</cp:lastModifiedBy>
  <cp:revision>116</cp:revision>
  <dcterms:created xsi:type="dcterms:W3CDTF">2013-02-09T21:20:53Z</dcterms:created>
  <dcterms:modified xsi:type="dcterms:W3CDTF">2013-02-09T21:27:44Z</dcterms:modified>
</cp:coreProperties>
</file>